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493" r:id="rId3"/>
    <p:sldId id="509" r:id="rId4"/>
    <p:sldId id="510" r:id="rId5"/>
    <p:sldId id="512" r:id="rId6"/>
    <p:sldId id="511" r:id="rId7"/>
    <p:sldId id="513" r:id="rId8"/>
    <p:sldId id="514" r:id="rId9"/>
    <p:sldId id="515" r:id="rId10"/>
    <p:sldId id="516" r:id="rId11"/>
    <p:sldId id="517" r:id="rId12"/>
    <p:sldId id="520" r:id="rId13"/>
    <p:sldId id="519" r:id="rId14"/>
    <p:sldId id="522" r:id="rId15"/>
    <p:sldId id="523" r:id="rId16"/>
    <p:sldId id="524" r:id="rId17"/>
    <p:sldId id="525" r:id="rId18"/>
    <p:sldId id="526" r:id="rId19"/>
    <p:sldId id="527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75" r:id="rId30"/>
    <p:sldId id="537" r:id="rId31"/>
    <p:sldId id="538" r:id="rId32"/>
    <p:sldId id="529" r:id="rId33"/>
    <p:sldId id="530" r:id="rId34"/>
    <p:sldId id="531" r:id="rId35"/>
    <p:sldId id="532" r:id="rId36"/>
    <p:sldId id="534" r:id="rId37"/>
    <p:sldId id="535" r:id="rId38"/>
    <p:sldId id="536" r:id="rId39"/>
    <p:sldId id="495" r:id="rId40"/>
    <p:sldId id="540" r:id="rId41"/>
    <p:sldId id="541" r:id="rId42"/>
    <p:sldId id="544" r:id="rId43"/>
    <p:sldId id="550" r:id="rId44"/>
    <p:sldId id="551" r:id="rId45"/>
    <p:sldId id="552" r:id="rId46"/>
    <p:sldId id="553" r:id="rId47"/>
    <p:sldId id="554" r:id="rId48"/>
    <p:sldId id="556" r:id="rId49"/>
    <p:sldId id="555" r:id="rId50"/>
    <p:sldId id="557" r:id="rId51"/>
    <p:sldId id="558" r:id="rId52"/>
    <p:sldId id="559" r:id="rId53"/>
    <p:sldId id="545" r:id="rId54"/>
    <p:sldId id="560" r:id="rId55"/>
    <p:sldId id="561" r:id="rId56"/>
    <p:sldId id="563" r:id="rId57"/>
    <p:sldId id="564" r:id="rId58"/>
    <p:sldId id="584" r:id="rId59"/>
    <p:sldId id="565" r:id="rId60"/>
    <p:sldId id="546" r:id="rId61"/>
    <p:sldId id="547" r:id="rId62"/>
    <p:sldId id="548" r:id="rId63"/>
    <p:sldId id="576" r:id="rId64"/>
    <p:sldId id="577" r:id="rId65"/>
    <p:sldId id="579" r:id="rId66"/>
    <p:sldId id="580" r:id="rId67"/>
    <p:sldId id="581" r:id="rId68"/>
    <p:sldId id="582" r:id="rId69"/>
    <p:sldId id="583" r:id="rId70"/>
    <p:sldId id="54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FC549"/>
    <a:srgbClr val="49BDFB"/>
    <a:srgbClr val="F69B95"/>
    <a:srgbClr val="FB8EC8"/>
    <a:srgbClr val="49CD89"/>
    <a:srgbClr val="FFFFFF"/>
    <a:srgbClr val="E2AC49"/>
    <a:srgbClr val="C1B74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B7A21-F3F4-4BB4-A489-44E240594B10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1B6A8-03CD-4D50-9C60-80CA8B4A5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7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78786-48C8-4781-A20E-720CC689C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5DF770-DE7B-4B74-B52F-8E434063F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F7044-65EE-45B4-8E35-5D6307A4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4F16D-F8D2-4076-9881-FE9A7018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110CF-624C-492D-AF66-426924AA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5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D6D47-1797-4AD9-BCEF-E6641A9A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1FB9A6-FC60-4391-8912-2E3A40F3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F340D-E30B-413D-A25A-B163647A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B813A-488F-49C4-BBA8-F7D0A850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23CEC-DA19-4D02-82F6-BF1CC967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9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9F150B-0859-4F96-8083-7CE51A07B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9B30D2-CB0E-4D06-B5E9-3FDDED81C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030BD-ED0E-4B06-A86A-73ADA201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649CF-BAB3-4B0C-8B1E-BD1FD471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8153F-0558-47B9-A5B2-926857F3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5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D993B-1F67-4CA8-A00A-ACF5EB99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366DD-EFED-4F18-8276-F2385CB8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EB959-6A91-4B17-911D-2C27841E9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010B6-E7AF-4F2D-ADF1-A8CDA8305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885E4-E916-46B7-81BD-3F49FD60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9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DF7B8-BE08-4477-A232-B1A59A74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BAE07-C7B7-4381-AC34-D45092F6E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E91B36-14D5-4FCB-8C26-54D827ED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76E72-6FA5-484D-8486-DEB98BB0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2C663-A5F1-4AA4-8FBC-2060A5BC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1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7E65F-3F2C-4183-9369-14D829BE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34AAB-A2D1-46C8-A87D-C8805DACB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AECB4E-70E3-42B2-BBBB-84F21C3EE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B4DFEF-DCAB-4A9E-BEEF-C5815144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A5445-714E-4A84-9DAA-0A20DECA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D76F03-1473-47FA-A5CC-A3CC12D3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8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0E28C-0132-4870-A3ED-EC57CAF4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9A943-93DD-42B5-A57A-DFCAAD047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662903-879F-438F-8D28-511B43FF4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D6C61F-E0DF-413B-BE27-F9E9E6529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FBB05F-B006-4CB3-9D80-E21D7A33E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227A97-F636-4F83-BE6C-1E5F0A96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41AF7F-E7EF-46F9-AD99-C84B14F6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CBB7E8-C429-4343-A95F-D437A4A1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0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B5188-B598-4166-9052-2DF49496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5544B6-E327-49ED-B9E6-B0E7324D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5CE82B-58CE-445B-AB99-686FECBA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208EE7-E6D3-4B07-8A00-7F6A939A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D2DC9B-0D40-417F-A6A8-3B2821B3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E686AE-8B6B-4816-99EA-5EE414BA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BCB38-002E-43AA-879D-F2A7538F2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5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F1704-BA3D-4974-BA78-7EBEB424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DCAB5-DC5E-408C-B134-CC817A10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73FEBF-56B5-41FA-8579-00CC8883F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AD1430-7EA5-4623-A66C-49187298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5C89B0-F450-4F54-B860-6AA9C794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4382C5-AFAC-4E0B-B906-C3BB1C7B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1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DD7C7-062A-4B8E-A083-41C5F412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266090-C07B-4CC0-BEAD-33EDCA535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98329C-4C27-4C38-94B1-EA1EDE8BB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A1B699-9F42-439F-BE17-FA5EBF6C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903E5-AA57-4981-A757-1889AFC8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E5B74-EE0B-4A77-9E6A-EA3C5D9C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8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9C9074-B621-43AB-BE53-14A43CE7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E2524-FBC5-4204-91B9-534AB525F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A155C-8423-4710-91BC-0629C53C1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2E9D-1241-495B-816F-A1A93FC40D5A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FC7CC-144B-4DAE-B989-C4A366889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9D460-DBD6-4442-B9F7-DD000618D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AD5E-2402-4C89-970E-644152FBC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4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index.d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956ADA-1606-4423-A58B-115D38AA04AA}"/>
              </a:ext>
            </a:extLst>
          </p:cNvPr>
          <p:cNvSpPr txBox="1"/>
          <p:nvPr/>
        </p:nvSpPr>
        <p:spPr>
          <a:xfrm>
            <a:off x="2396920" y="2738427"/>
            <a:ext cx="7398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인하대학교 통계학과 소개 </a:t>
            </a:r>
            <a:r>
              <a:rPr lang="ko-KR" altLang="en-US" sz="4000" spc="-300" dirty="0">
                <a:solidFill>
                  <a:prstClr val="white"/>
                </a:solidFill>
                <a:ea typeface="나눔스퀘어 Light"/>
              </a:rPr>
              <a:t>및 실습</a:t>
            </a:r>
            <a:endParaRPr kumimoji="0" lang="ko-KR" altLang="en-US" sz="40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54AAFD-525F-43D2-AA2E-95D9D3DD89B9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B3B649-BF5A-495B-BBEB-62D6B2E90639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FAD74B-55B4-415B-8619-277132946C6E}"/>
              </a:ext>
            </a:extLst>
          </p:cNvPr>
          <p:cNvSpPr txBox="1"/>
          <p:nvPr/>
        </p:nvSpPr>
        <p:spPr>
          <a:xfrm>
            <a:off x="6346748" y="5659675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2022.07.19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96DFE-EB9B-49F0-875A-4E52EFFE3567}"/>
              </a:ext>
            </a:extLst>
          </p:cNvPr>
          <p:cNvSpPr txBox="1"/>
          <p:nvPr/>
        </p:nvSpPr>
        <p:spPr>
          <a:xfrm>
            <a:off x="6346748" y="5917436"/>
            <a:ext cx="61825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인하대학교 통계학과 고영호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박지훈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28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 학교가 더 궁금하다면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3A3D00-DF84-4B88-AA22-258E0FAF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1" y="2303202"/>
            <a:ext cx="4100265" cy="39951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9457" t="15085" r="3199" b="8763"/>
          <a:stretch/>
        </p:blipFill>
        <p:spPr>
          <a:xfrm>
            <a:off x="5254490" y="2732537"/>
            <a:ext cx="6190749" cy="330174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7673340" y="3535680"/>
            <a:ext cx="1188720" cy="952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74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 학교가 더 궁금하다면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53B712-D2C1-4A75-B21A-C3D4B989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67" y="2365339"/>
            <a:ext cx="1771806" cy="1756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48319F-8366-421A-82F8-C2CEB0B420E3}"/>
              </a:ext>
            </a:extLst>
          </p:cNvPr>
          <p:cNvSpPr txBox="1"/>
          <p:nvPr/>
        </p:nvSpPr>
        <p:spPr>
          <a:xfrm>
            <a:off x="3804700" y="2259756"/>
            <a:ext cx="64196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고도 M" panose="02000503000000020004" pitchFamily="50" charset="-127"/>
                <a:ea typeface="고도 M" panose="02000503000000020004" pitchFamily="50" charset="-127"/>
              </a:rPr>
              <a:t>@inha_univ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030EB8-DB00-4ED7-8761-AB100EAF7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0" y="4225764"/>
            <a:ext cx="4045453" cy="22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데이터에서 유용한 정보를 이끌어내는 데 필요한 방법론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367971" y="227648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pic>
        <p:nvPicPr>
          <p:cNvPr id="11" name="Picture 2" descr="https://statistics.inha.ac.kr/sites/statistics/images/abou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2849561"/>
            <a:ext cx="3788349" cy="30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13120" y="2465877"/>
            <a:ext cx="5166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컴퓨터나 과학의 발달과 함께 많은 양의 자료를 얻을 수 있게 되었다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이러한 자료에서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의미있는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정보를 얻는 것이 더욱 중요하게 되었다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졸업 후에는 주로 정보처리와 관련된 컴퓨터 분야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은행이나 증권회사 등의 금융 분야 등으로 진출하고 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190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5D3928-8518-4FB5-BE0E-821F8B8EA99B}"/>
              </a:ext>
            </a:extLst>
          </p:cNvPr>
          <p:cNvSpPr txBox="1"/>
          <p:nvPr/>
        </p:nvSpPr>
        <p:spPr>
          <a:xfrm>
            <a:off x="663558" y="311820"/>
            <a:ext cx="3850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22D28D-D2C2-41A5-BB01-984AB0391D80}"/>
              </a:ext>
            </a:extLst>
          </p:cNvPr>
          <p:cNvGrpSpPr/>
          <p:nvPr/>
        </p:nvGrpSpPr>
        <p:grpSpPr>
          <a:xfrm>
            <a:off x="6435593" y="1698430"/>
            <a:ext cx="2045414" cy="2441812"/>
            <a:chOff x="2261118" y="2212520"/>
            <a:chExt cx="4814595" cy="5747657"/>
          </a:xfrm>
        </p:grpSpPr>
        <p:sp>
          <p:nvSpPr>
            <p:cNvPr id="42" name="자유형 67">
              <a:extLst>
                <a:ext uri="{FF2B5EF4-FFF2-40B4-BE49-F238E27FC236}">
                  <a16:creationId xmlns:a16="http://schemas.microsoft.com/office/drawing/2014/main" id="{AB8356E4-2547-4874-B92B-E7AB2CAD1F2A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43" name="직사각형 4">
              <a:extLst>
                <a:ext uri="{FF2B5EF4-FFF2-40B4-BE49-F238E27FC236}">
                  <a16:creationId xmlns:a16="http://schemas.microsoft.com/office/drawing/2014/main" id="{632471DA-E47B-4DB9-BECC-F3C9A4ECA194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44" name="자유형: 도형 12">
            <a:extLst>
              <a:ext uri="{FF2B5EF4-FFF2-40B4-BE49-F238E27FC236}">
                <a16:creationId xmlns:a16="http://schemas.microsoft.com/office/drawing/2014/main" id="{7BDDB8F9-1C23-4DCA-99DD-6D3917170667}"/>
              </a:ext>
            </a:extLst>
          </p:cNvPr>
          <p:cNvSpPr/>
          <p:nvPr/>
        </p:nvSpPr>
        <p:spPr>
          <a:xfrm rot="19249572">
            <a:off x="7104589" y="148814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3</a:t>
            </a:r>
            <a:endParaRPr lang="ko-KR" altLang="en-US" sz="1200" b="1" dirty="0">
              <a:solidFill>
                <a:prstClr val="white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019885B-470A-4A0E-8A86-F97860A0DA5E}"/>
              </a:ext>
            </a:extLst>
          </p:cNvPr>
          <p:cNvSpPr/>
          <p:nvPr/>
        </p:nvSpPr>
        <p:spPr>
          <a:xfrm>
            <a:off x="6356551" y="4411063"/>
            <a:ext cx="2226533" cy="122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3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학년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수리통계학을 필두로 시계열 분석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범주형 자료 분석 등 통계학의 정수를 학습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FABD2E3-8159-43C9-B863-E84A133D7B87}"/>
              </a:ext>
            </a:extLst>
          </p:cNvPr>
          <p:cNvGrpSpPr/>
          <p:nvPr/>
        </p:nvGrpSpPr>
        <p:grpSpPr>
          <a:xfrm>
            <a:off x="975248" y="1698430"/>
            <a:ext cx="2045414" cy="2441812"/>
            <a:chOff x="2261118" y="2212520"/>
            <a:chExt cx="4814595" cy="5747657"/>
          </a:xfrm>
        </p:grpSpPr>
        <p:sp>
          <p:nvSpPr>
            <p:cNvPr id="47" name="자유형 67">
              <a:extLst>
                <a:ext uri="{FF2B5EF4-FFF2-40B4-BE49-F238E27FC236}">
                  <a16:creationId xmlns:a16="http://schemas.microsoft.com/office/drawing/2014/main" id="{3BB08255-4831-479F-9E96-CD0FC2F4CC76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48" name="직사각형 4">
              <a:extLst>
                <a:ext uri="{FF2B5EF4-FFF2-40B4-BE49-F238E27FC236}">
                  <a16:creationId xmlns:a16="http://schemas.microsoft.com/office/drawing/2014/main" id="{F9789740-DDCF-4986-A7EA-78808AD482ED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49" name="자유형: 도형 12">
            <a:extLst>
              <a:ext uri="{FF2B5EF4-FFF2-40B4-BE49-F238E27FC236}">
                <a16:creationId xmlns:a16="http://schemas.microsoft.com/office/drawing/2014/main" id="{7432C250-4432-4ADF-B4B4-F6F1D8E545DC}"/>
              </a:ext>
            </a:extLst>
          </p:cNvPr>
          <p:cNvSpPr/>
          <p:nvPr/>
        </p:nvSpPr>
        <p:spPr>
          <a:xfrm rot="19249572">
            <a:off x="1644244" y="148814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1</a:t>
            </a:r>
            <a:endParaRPr lang="ko-KR" altLang="en-US" sz="1200" b="1" dirty="0">
              <a:solidFill>
                <a:prstClr val="white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59B3972-0BDF-4526-BE39-65FE92949CD4}"/>
              </a:ext>
            </a:extLst>
          </p:cNvPr>
          <p:cNvSpPr/>
          <p:nvPr/>
        </p:nvSpPr>
        <p:spPr>
          <a:xfrm>
            <a:off x="896206" y="4411063"/>
            <a:ext cx="2226533" cy="94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1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학년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교양 위주 및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프로그래밍 기초 실습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0E3C52F-A441-4A75-B836-1A3C5AA41FED}"/>
              </a:ext>
            </a:extLst>
          </p:cNvPr>
          <p:cNvGrpSpPr/>
          <p:nvPr/>
        </p:nvGrpSpPr>
        <p:grpSpPr>
          <a:xfrm>
            <a:off x="3674057" y="1698430"/>
            <a:ext cx="2045414" cy="2441812"/>
            <a:chOff x="2261118" y="2212520"/>
            <a:chExt cx="4814595" cy="5747657"/>
          </a:xfrm>
        </p:grpSpPr>
        <p:sp>
          <p:nvSpPr>
            <p:cNvPr id="52" name="자유형 67">
              <a:extLst>
                <a:ext uri="{FF2B5EF4-FFF2-40B4-BE49-F238E27FC236}">
                  <a16:creationId xmlns:a16="http://schemas.microsoft.com/office/drawing/2014/main" id="{CEFBA0A1-24E4-4DF1-B8F2-3DA8AA57FACF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53" name="직사각형 4">
              <a:extLst>
                <a:ext uri="{FF2B5EF4-FFF2-40B4-BE49-F238E27FC236}">
                  <a16:creationId xmlns:a16="http://schemas.microsoft.com/office/drawing/2014/main" id="{B7EE5079-E920-4BD8-9B7C-0D5C8D7A819B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54" name="자유형: 도형 12">
            <a:extLst>
              <a:ext uri="{FF2B5EF4-FFF2-40B4-BE49-F238E27FC236}">
                <a16:creationId xmlns:a16="http://schemas.microsoft.com/office/drawing/2014/main" id="{A25D54AE-F1CC-4D69-8865-45A9C79BDE90}"/>
              </a:ext>
            </a:extLst>
          </p:cNvPr>
          <p:cNvSpPr/>
          <p:nvPr/>
        </p:nvSpPr>
        <p:spPr>
          <a:xfrm rot="19249572">
            <a:off x="4343053" y="148814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endParaRPr lang="ko-KR" altLang="en-US" sz="1200" b="1" dirty="0">
              <a:solidFill>
                <a:prstClr val="white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2718A3-5EEC-4405-AC8A-C9B00551599F}"/>
              </a:ext>
            </a:extLst>
          </p:cNvPr>
          <p:cNvSpPr/>
          <p:nvPr/>
        </p:nvSpPr>
        <p:spPr>
          <a:xfrm>
            <a:off x="3595015" y="4411063"/>
            <a:ext cx="2226533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학년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향후 제대로 된 통계학을 배우기 위한 기초 다지기 및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제대로 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확률론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통계수학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D9CE393-D2F9-4F0F-AFDB-E45E8513AB2C}"/>
              </a:ext>
            </a:extLst>
          </p:cNvPr>
          <p:cNvGrpSpPr/>
          <p:nvPr/>
        </p:nvGrpSpPr>
        <p:grpSpPr>
          <a:xfrm>
            <a:off x="9202563" y="1698430"/>
            <a:ext cx="2045414" cy="2441812"/>
            <a:chOff x="2261118" y="2212520"/>
            <a:chExt cx="4814595" cy="5747657"/>
          </a:xfrm>
        </p:grpSpPr>
        <p:sp>
          <p:nvSpPr>
            <p:cNvPr id="57" name="자유형 67">
              <a:extLst>
                <a:ext uri="{FF2B5EF4-FFF2-40B4-BE49-F238E27FC236}">
                  <a16:creationId xmlns:a16="http://schemas.microsoft.com/office/drawing/2014/main" id="{B4919D7E-59BE-41CB-861F-676D56D8A64D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58" name="직사각형 4">
              <a:extLst>
                <a:ext uri="{FF2B5EF4-FFF2-40B4-BE49-F238E27FC236}">
                  <a16:creationId xmlns:a16="http://schemas.microsoft.com/office/drawing/2014/main" id="{902E2993-DCE9-4077-86EC-68E16F941615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</p:grpSp>
      <p:sp>
        <p:nvSpPr>
          <p:cNvPr id="59" name="자유형: 도형 12">
            <a:extLst>
              <a:ext uri="{FF2B5EF4-FFF2-40B4-BE49-F238E27FC236}">
                <a16:creationId xmlns:a16="http://schemas.microsoft.com/office/drawing/2014/main" id="{3B4073BA-2B3F-4A1C-9339-2B697FDC2489}"/>
              </a:ext>
            </a:extLst>
          </p:cNvPr>
          <p:cNvSpPr/>
          <p:nvPr/>
        </p:nvSpPr>
        <p:spPr>
          <a:xfrm rot="19249572">
            <a:off x="9871559" y="1488141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4</a:t>
            </a:r>
            <a:endParaRPr lang="ko-KR" altLang="en-US" sz="1200" b="1" dirty="0">
              <a:solidFill>
                <a:prstClr val="white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EC8BEB9-9FF8-4AF6-B878-B017F51E3E8B}"/>
              </a:ext>
            </a:extLst>
          </p:cNvPr>
          <p:cNvSpPr/>
          <p:nvPr/>
        </p:nvSpPr>
        <p:spPr>
          <a:xfrm>
            <a:off x="9123521" y="4411063"/>
            <a:ext cx="2226533" cy="94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4</a:t>
            </a: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학년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통계학 논문 연구 등 연구를 진행하거나 취업 준비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61" name="Picture 2" descr="있어빌리티 교양수업 : 생활 속의 물리학">
            <a:extLst>
              <a:ext uri="{FF2B5EF4-FFF2-40B4-BE49-F238E27FC236}">
                <a16:creationId xmlns:a16="http://schemas.microsoft.com/office/drawing/2014/main" id="{A7885AD2-1C86-4984-89D2-EEF186A4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61" y="2067281"/>
            <a:ext cx="1236391" cy="16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수학을 왜 배워야 하는가? 수학 전공자의 삶">
            <a:extLst>
              <a:ext uri="{FF2B5EF4-FFF2-40B4-BE49-F238E27FC236}">
                <a16:creationId xmlns:a16="http://schemas.microsoft.com/office/drawing/2014/main" id="{9ECF2988-0234-4005-8159-2AB083F3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04" y="2350217"/>
            <a:ext cx="1578522" cy="109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수리통계학강기훈 | 자유아카데미- 교보문고">
            <a:extLst>
              <a:ext uri="{FF2B5EF4-FFF2-40B4-BE49-F238E27FC236}">
                <a16:creationId xmlns:a16="http://schemas.microsoft.com/office/drawing/2014/main" id="{1B82643F-1FE0-4328-BA80-43A7CF20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2" y="2067281"/>
            <a:ext cx="1359968" cy="187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수학이 없었다면, '로빈슨 크루소'는 다른 이야기가 되었을지 모른다 | 허프포스트코리아">
            <a:extLst>
              <a:ext uri="{FF2B5EF4-FFF2-40B4-BE49-F238E27FC236}">
                <a16:creationId xmlns:a16="http://schemas.microsoft.com/office/drawing/2014/main" id="{BBE230BE-92BA-443E-A15D-A16224B2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90" y="2329220"/>
            <a:ext cx="1736313" cy="125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인하대학교 통계학과 연계전공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367971" y="227648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0B87B8-9652-482B-9181-44407141B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7" t="27372" r="23645" b="44238"/>
          <a:stretch/>
        </p:blipFill>
        <p:spPr>
          <a:xfrm>
            <a:off x="1725626" y="1862354"/>
            <a:ext cx="8740748" cy="32750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5BF604-7E5E-49F9-B6D7-53E9523A8D70}"/>
              </a:ext>
            </a:extLst>
          </p:cNvPr>
          <p:cNvSpPr/>
          <p:nvPr/>
        </p:nvSpPr>
        <p:spPr>
          <a:xfrm>
            <a:off x="2363023" y="5235626"/>
            <a:ext cx="7465954" cy="131751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수많은 정보가 넘쳐흐르는 이 사회에서 정보의 과학적인 분석은 필수라고 할 수 있습니다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현재 통계학과에서는 정보분석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금융분석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빅데이터 분석을 연계전공으로 교육하여 각 분야의 분석 전문가 양성에 힘쓰고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46967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인하대학교 통계학과 연계전공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367971" y="227648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37C552-5D6C-4E33-859E-10F97CDEA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4" t="21950" r="22323" b="50202"/>
          <a:stretch/>
        </p:blipFill>
        <p:spPr>
          <a:xfrm>
            <a:off x="1019175" y="2155904"/>
            <a:ext cx="10153649" cy="36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0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인하대학교 통계학과 연계전공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367971" y="227648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FB3F1-80E0-4601-9463-DA5AFA0A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85" t="25235" r="23553" b="25497"/>
          <a:stretch/>
        </p:blipFill>
        <p:spPr>
          <a:xfrm>
            <a:off x="2248454" y="1701701"/>
            <a:ext cx="7509328" cy="48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2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통계학과 졸업 이후의 진로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367971" y="227648"/>
            <a:ext cx="376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2.   </a:t>
            </a:r>
            <a:r>
              <a:rPr lang="ko-KR" altLang="en-US" sz="2000" b="1" dirty="0"/>
              <a:t>통계학과 소개 및 커리큘럼</a:t>
            </a:r>
            <a:endParaRPr lang="en-US" altLang="ko-KR" sz="2000" b="1" dirty="0"/>
          </a:p>
        </p:txBody>
      </p:sp>
      <p:sp>
        <p:nvSpPr>
          <p:cNvPr id="11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1248176" y="232994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19BA74"/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CABEC9D9-408A-4E5D-86E3-69575CE94FA1}"/>
              </a:ext>
            </a:extLst>
          </p:cNvPr>
          <p:cNvSpPr/>
          <p:nvPr/>
        </p:nvSpPr>
        <p:spPr>
          <a:xfrm>
            <a:off x="1305327" y="241416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29863"/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석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/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박사 과정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74170" y="2257953"/>
            <a:ext cx="1734426" cy="2489382"/>
            <a:chOff x="1177025" y="1854192"/>
            <a:chExt cx="1734426" cy="2489382"/>
          </a:xfrm>
        </p:grpSpPr>
        <p:sp>
          <p:nvSpPr>
            <p:cNvPr id="15" name="왼쪽 대괄호 14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16" name="왼쪽 대괄호 15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129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8938245F-3B17-42DE-AA54-36DAADBB7023}"/>
              </a:ext>
            </a:extLst>
          </p:cNvPr>
          <p:cNvSpPr/>
          <p:nvPr/>
        </p:nvSpPr>
        <p:spPr>
          <a:xfrm>
            <a:off x="1305325" y="2414159"/>
            <a:ext cx="1185729" cy="118572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통계학자</a:t>
            </a:r>
            <a:endParaRPr lang="en-US" altLang="ko-KR" sz="20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사각형: 둥근 모서리 76">
            <a:extLst>
              <a:ext uri="{FF2B5EF4-FFF2-40B4-BE49-F238E27FC236}">
                <a16:creationId xmlns:a16="http://schemas.microsoft.com/office/drawing/2014/main" id="{0A751DA0-8A6F-463C-9532-2FB8EED55124}"/>
              </a:ext>
            </a:extLst>
          </p:cNvPr>
          <p:cNvSpPr/>
          <p:nvPr/>
        </p:nvSpPr>
        <p:spPr>
          <a:xfrm>
            <a:off x="3324626" y="232994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19BA74"/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2" name="사각형: 둥근 모서리 77">
            <a:extLst>
              <a:ext uri="{FF2B5EF4-FFF2-40B4-BE49-F238E27FC236}">
                <a16:creationId xmlns:a16="http://schemas.microsoft.com/office/drawing/2014/main" id="{9C6BA35E-C034-4CA5-B4EF-4C0229B6934B}"/>
              </a:ext>
            </a:extLst>
          </p:cNvPr>
          <p:cNvSpPr/>
          <p:nvPr/>
        </p:nvSpPr>
        <p:spPr>
          <a:xfrm>
            <a:off x="3381777" y="241416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29863"/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컴퓨터 공학 복수 </a:t>
            </a:r>
            <a:r>
              <a:rPr lang="en-US" altLang="ko-KR" sz="11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/ </a:t>
            </a:r>
            <a:r>
              <a:rPr lang="ko-KR" altLang="en-US" sz="1100" b="1" dirty="0">
                <a:solidFill>
                  <a:schemeClr val="tx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연계전공</a:t>
            </a:r>
            <a:endParaRPr lang="en-US" altLang="ko-KR" sz="11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50620" y="2257953"/>
            <a:ext cx="1734426" cy="2489382"/>
            <a:chOff x="3253475" y="1854192"/>
            <a:chExt cx="1734426" cy="2489382"/>
          </a:xfrm>
        </p:grpSpPr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787683A3-7F52-4324-83D4-B2819AA4DEDE}"/>
                </a:ext>
              </a:extLst>
            </p:cNvPr>
            <p:cNvSpPr/>
            <p:nvPr/>
          </p:nvSpPr>
          <p:spPr>
            <a:xfrm rot="5400000">
              <a:off x="359187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90D22AF6-8A95-4057-ABCF-08495C3F7628}"/>
                </a:ext>
              </a:extLst>
            </p:cNvPr>
            <p:cNvSpPr/>
            <p:nvPr/>
          </p:nvSpPr>
          <p:spPr>
            <a:xfrm rot="16200000">
              <a:off x="359187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6AE13C3-43E9-4109-BFAA-6ADB2EF7EBF9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3253475" y="2623812"/>
              <a:ext cx="0" cy="950142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C2A9743-9415-406C-91B1-9E91E8348F10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>
              <a:off x="4699901" y="2623812"/>
              <a:ext cx="0" cy="432000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2C171D0-5CCA-41C7-AC26-D496B22FA2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43901" y="2906203"/>
              <a:ext cx="0" cy="288000"/>
            </a:xfrm>
            <a:prstGeom prst="line">
              <a:avLst/>
            </a:prstGeom>
            <a:ln w="12700">
              <a:solidFill>
                <a:srgbClr val="129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161B2AFD-E362-40C2-B482-887B49CCBCDB}"/>
              </a:ext>
            </a:extLst>
          </p:cNvPr>
          <p:cNvSpPr/>
          <p:nvPr/>
        </p:nvSpPr>
        <p:spPr>
          <a:xfrm>
            <a:off x="3381775" y="2414159"/>
            <a:ext cx="1185729" cy="118572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개발자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0" name="사각형: 둥근 모서리 84">
            <a:extLst>
              <a:ext uri="{FF2B5EF4-FFF2-40B4-BE49-F238E27FC236}">
                <a16:creationId xmlns:a16="http://schemas.microsoft.com/office/drawing/2014/main" id="{7EF86A3A-2ADD-45C2-9F0A-6CEF4F729C5B}"/>
              </a:ext>
            </a:extLst>
          </p:cNvPr>
          <p:cNvSpPr/>
          <p:nvPr/>
        </p:nvSpPr>
        <p:spPr>
          <a:xfrm>
            <a:off x="5401076" y="232994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19BA74"/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1" name="사각형: 둥근 모서리 85">
            <a:extLst>
              <a:ext uri="{FF2B5EF4-FFF2-40B4-BE49-F238E27FC236}">
                <a16:creationId xmlns:a16="http://schemas.microsoft.com/office/drawing/2014/main" id="{00A6A103-70E5-46C2-A084-52FCF2B720CA}"/>
              </a:ext>
            </a:extLst>
          </p:cNvPr>
          <p:cNvSpPr/>
          <p:nvPr/>
        </p:nvSpPr>
        <p:spPr>
          <a:xfrm>
            <a:off x="5458227" y="241416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29863"/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endParaRPr lang="en-US" altLang="ko-KR" sz="300" b="1" dirty="0">
              <a:solidFill>
                <a:schemeClr val="tx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327070" y="2257953"/>
            <a:ext cx="1734426" cy="2489382"/>
            <a:chOff x="5329925" y="1854192"/>
            <a:chExt cx="1734426" cy="2489382"/>
          </a:xfrm>
        </p:grpSpPr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307CE3AC-06F2-40D4-874C-061D1135EA4C}"/>
                </a:ext>
              </a:extLst>
            </p:cNvPr>
            <p:cNvSpPr/>
            <p:nvPr/>
          </p:nvSpPr>
          <p:spPr>
            <a:xfrm rot="5400000">
              <a:off x="56683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BBF1CAD5-455B-4EB6-BD0E-670EC1190536}"/>
                </a:ext>
              </a:extLst>
            </p:cNvPr>
            <p:cNvSpPr/>
            <p:nvPr/>
          </p:nvSpPr>
          <p:spPr>
            <a:xfrm rot="16200000">
              <a:off x="56683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8336F21-80CA-49BF-9891-7185DBF76A8C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5329925" y="2623812"/>
              <a:ext cx="0" cy="950142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03702F-2789-4CC5-832D-D4999CFE75F2}"/>
                </a:ext>
              </a:extLst>
            </p:cNvPr>
            <p:cNvCxnSpPr>
              <a:cxnSpLocks/>
              <a:stCxn id="33" idx="0"/>
              <a:endCxn id="34" idx="2"/>
            </p:cNvCxnSpPr>
            <p:nvPr/>
          </p:nvCxnSpPr>
          <p:spPr>
            <a:xfrm>
              <a:off x="6776351" y="2623812"/>
              <a:ext cx="0" cy="432000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8E0FB78-80C1-4B95-A051-DD4B8B4E55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920351" y="2906203"/>
              <a:ext cx="0" cy="288000"/>
            </a:xfrm>
            <a:prstGeom prst="line">
              <a:avLst/>
            </a:prstGeom>
            <a:ln w="12700">
              <a:solidFill>
                <a:srgbClr val="129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683CEC22-C0CC-465E-B061-A159CB1487A4}"/>
              </a:ext>
            </a:extLst>
          </p:cNvPr>
          <p:cNvSpPr/>
          <p:nvPr/>
        </p:nvSpPr>
        <p:spPr>
          <a:xfrm>
            <a:off x="5458225" y="2414159"/>
            <a:ext cx="1185729" cy="118572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데이터 관련 직무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9" name="사각형: 둥근 모서리 92">
            <a:extLst>
              <a:ext uri="{FF2B5EF4-FFF2-40B4-BE49-F238E27FC236}">
                <a16:creationId xmlns:a16="http://schemas.microsoft.com/office/drawing/2014/main" id="{B839A380-130E-40FE-B0DF-0CACC05DADDD}"/>
              </a:ext>
            </a:extLst>
          </p:cNvPr>
          <p:cNvSpPr/>
          <p:nvPr/>
        </p:nvSpPr>
        <p:spPr>
          <a:xfrm>
            <a:off x="7477526" y="232994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19BA74"/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0" name="사각형: 둥근 모서리 93">
            <a:extLst>
              <a:ext uri="{FF2B5EF4-FFF2-40B4-BE49-F238E27FC236}">
                <a16:creationId xmlns:a16="http://schemas.microsoft.com/office/drawing/2014/main" id="{92C9A8D8-38F2-4B57-8460-43E7BFE45BDD}"/>
              </a:ext>
            </a:extLst>
          </p:cNvPr>
          <p:cNvSpPr/>
          <p:nvPr/>
        </p:nvSpPr>
        <p:spPr>
          <a:xfrm>
            <a:off x="7534677" y="241416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29863"/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퀀트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403520" y="2257953"/>
            <a:ext cx="1734426" cy="2489382"/>
            <a:chOff x="7406375" y="1854192"/>
            <a:chExt cx="1734426" cy="2489382"/>
          </a:xfrm>
        </p:grpSpPr>
        <p:sp>
          <p:nvSpPr>
            <p:cNvPr id="42" name="왼쪽 대괄호 41">
              <a:extLst>
                <a:ext uri="{FF2B5EF4-FFF2-40B4-BE49-F238E27FC236}">
                  <a16:creationId xmlns:a16="http://schemas.microsoft.com/office/drawing/2014/main" id="{8BA7576F-7628-4CE0-9F75-52E43D22AC0F}"/>
                </a:ext>
              </a:extLst>
            </p:cNvPr>
            <p:cNvSpPr/>
            <p:nvPr/>
          </p:nvSpPr>
          <p:spPr>
            <a:xfrm rot="5400000">
              <a:off x="774477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43" name="왼쪽 대괄호 42">
              <a:extLst>
                <a:ext uri="{FF2B5EF4-FFF2-40B4-BE49-F238E27FC236}">
                  <a16:creationId xmlns:a16="http://schemas.microsoft.com/office/drawing/2014/main" id="{81F9D5B9-37E8-4045-BE9B-156CE2CA0222}"/>
                </a:ext>
              </a:extLst>
            </p:cNvPr>
            <p:cNvSpPr/>
            <p:nvPr/>
          </p:nvSpPr>
          <p:spPr>
            <a:xfrm rot="16200000">
              <a:off x="774477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088C7A1-12E7-472E-B04C-56F3065CC565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7406375" y="2623812"/>
              <a:ext cx="0" cy="950142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051663E-D9FF-4426-A651-AE7F31122050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>
              <a:off x="8852801" y="2623812"/>
              <a:ext cx="0" cy="432000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FC05A2F-EA62-467B-B450-3B524E1CD1C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6801" y="2906203"/>
              <a:ext cx="0" cy="288000"/>
            </a:xfrm>
            <a:prstGeom prst="line">
              <a:avLst/>
            </a:prstGeom>
            <a:ln w="12700">
              <a:solidFill>
                <a:srgbClr val="129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C9453451-38E8-4155-BD14-C3D334BF1345}"/>
              </a:ext>
            </a:extLst>
          </p:cNvPr>
          <p:cNvSpPr/>
          <p:nvPr/>
        </p:nvSpPr>
        <p:spPr>
          <a:xfrm>
            <a:off x="7534675" y="2414159"/>
            <a:ext cx="1185729" cy="118572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금융권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사각형: 둥근 모서리 100">
            <a:extLst>
              <a:ext uri="{FF2B5EF4-FFF2-40B4-BE49-F238E27FC236}">
                <a16:creationId xmlns:a16="http://schemas.microsoft.com/office/drawing/2014/main" id="{90F324C9-7E11-4A2E-9221-5C3EDE4B9D3C}"/>
              </a:ext>
            </a:extLst>
          </p:cNvPr>
          <p:cNvSpPr/>
          <p:nvPr/>
        </p:nvSpPr>
        <p:spPr>
          <a:xfrm>
            <a:off x="9553976" y="2329945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19BA74"/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9" name="사각형: 둥근 모서리 101">
            <a:extLst>
              <a:ext uri="{FF2B5EF4-FFF2-40B4-BE49-F238E27FC236}">
                <a16:creationId xmlns:a16="http://schemas.microsoft.com/office/drawing/2014/main" id="{1A487338-B856-4721-BE9A-1AC0E205C0D3}"/>
              </a:ext>
            </a:extLst>
          </p:cNvPr>
          <p:cNvSpPr/>
          <p:nvPr/>
        </p:nvSpPr>
        <p:spPr>
          <a:xfrm>
            <a:off x="9611127" y="2414160"/>
            <a:ext cx="1185729" cy="217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129863"/>
            </a:solidFill>
          </a:ln>
          <a:effectLst>
            <a:outerShdw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보험사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9479360" y="2257953"/>
            <a:ext cx="1532759" cy="2486140"/>
            <a:chOff x="9482215" y="1854192"/>
            <a:chExt cx="1532759" cy="2486140"/>
          </a:xfrm>
        </p:grpSpPr>
        <p:sp>
          <p:nvSpPr>
            <p:cNvPr id="51" name="왼쪽 대괄호 50">
              <a:extLst>
                <a:ext uri="{FF2B5EF4-FFF2-40B4-BE49-F238E27FC236}">
                  <a16:creationId xmlns:a16="http://schemas.microsoft.com/office/drawing/2014/main" id="{FAA7D891-1A7D-4BCF-9744-27745F7671AC}"/>
                </a:ext>
              </a:extLst>
            </p:cNvPr>
            <p:cNvSpPr/>
            <p:nvPr/>
          </p:nvSpPr>
          <p:spPr>
            <a:xfrm rot="5400000">
              <a:off x="98212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sp>
          <p:nvSpPr>
            <p:cNvPr id="52" name="원호 51">
              <a:extLst>
                <a:ext uri="{FF2B5EF4-FFF2-40B4-BE49-F238E27FC236}">
                  <a16:creationId xmlns:a16="http://schemas.microsoft.com/office/drawing/2014/main" id="{2133E794-211C-4443-9185-41E42EFA2FE0}"/>
                </a:ext>
              </a:extLst>
            </p:cNvPr>
            <p:cNvSpPr/>
            <p:nvPr/>
          </p:nvSpPr>
          <p:spPr>
            <a:xfrm rot="10800000">
              <a:off x="9482215" y="2807573"/>
              <a:ext cx="1532759" cy="1532759"/>
            </a:xfrm>
            <a:prstGeom prst="arc">
              <a:avLst/>
            </a:prstGeom>
            <a:ln w="12700">
              <a:solidFill>
                <a:srgbClr val="12986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  <a:latin typeface="고도 M" panose="02000503000000020004" pitchFamily="50" charset="-127"/>
                <a:ea typeface="고도 M" panose="02000503000000020004" pitchFamily="50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92F3EA-C4BD-45D5-BBC9-AC88A456B6BC}"/>
                </a:ext>
              </a:extLst>
            </p:cNvPr>
            <p:cNvCxnSpPr>
              <a:stCxn id="51" idx="2"/>
            </p:cNvCxnSpPr>
            <p:nvPr/>
          </p:nvCxnSpPr>
          <p:spPr>
            <a:xfrm>
              <a:off x="9482825" y="2623812"/>
              <a:ext cx="0" cy="950142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4A3841F-95E6-4AFE-8FE6-C4E47BB61F2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>
              <a:off x="10929251" y="2623812"/>
              <a:ext cx="0" cy="1080000"/>
            </a:xfrm>
            <a:prstGeom prst="line">
              <a:avLst/>
            </a:prstGeom>
            <a:ln w="12700">
              <a:solidFill>
                <a:srgbClr val="129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FD709EB2-855A-4011-8E8B-505851822703}"/>
              </a:ext>
            </a:extLst>
          </p:cNvPr>
          <p:cNvSpPr/>
          <p:nvPr/>
        </p:nvSpPr>
        <p:spPr>
          <a:xfrm>
            <a:off x="9611125" y="2414159"/>
            <a:ext cx="1185729" cy="118572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1298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보험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고도 M" panose="02000503000000020004" pitchFamily="50" charset="-127"/>
                <a:ea typeface="고도 M" panose="02000503000000020004" pitchFamily="50" charset="-127"/>
                <a:cs typeface="Aharoni" panose="02010803020104030203" pitchFamily="2" charset="-79"/>
              </a:rPr>
              <a:t>계리사</a:t>
            </a:r>
            <a:endParaRPr lang="en-US" altLang="ko-KR" sz="1600" b="1" dirty="0">
              <a:solidFill>
                <a:schemeClr val="bg1"/>
              </a:solidFill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8672074E-1DB8-4577-B3E9-0196EA0623A2}"/>
              </a:ext>
            </a:extLst>
          </p:cNvPr>
          <p:cNvSpPr/>
          <p:nvPr/>
        </p:nvSpPr>
        <p:spPr>
          <a:xfrm rot="5400000">
            <a:off x="8675503" y="2952590"/>
            <a:ext cx="2250893" cy="2250893"/>
          </a:xfrm>
          <a:prstGeom prst="arc">
            <a:avLst/>
          </a:prstGeom>
          <a:ln w="12700">
            <a:solidFill>
              <a:srgbClr val="12986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3E6E84-8E7E-4579-A400-21795F1AEB22}"/>
              </a:ext>
            </a:extLst>
          </p:cNvPr>
          <p:cNvCxnSpPr>
            <a:cxnSpLocks/>
          </p:cNvCxnSpPr>
          <p:nvPr/>
        </p:nvCxnSpPr>
        <p:spPr>
          <a:xfrm rot="5400000">
            <a:off x="7928404" y="3295483"/>
            <a:ext cx="0" cy="3816000"/>
          </a:xfrm>
          <a:prstGeom prst="line">
            <a:avLst/>
          </a:prstGeom>
          <a:ln w="12700">
            <a:solidFill>
              <a:srgbClr val="1298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BFD8BD5-B9D2-4405-AAF3-3BA587CA8875}"/>
              </a:ext>
            </a:extLst>
          </p:cNvPr>
          <p:cNvCxnSpPr>
            <a:cxnSpLocks/>
          </p:cNvCxnSpPr>
          <p:nvPr/>
        </p:nvCxnSpPr>
        <p:spPr>
          <a:xfrm>
            <a:off x="6020404" y="5203483"/>
            <a:ext cx="0" cy="288000"/>
          </a:xfrm>
          <a:prstGeom prst="line">
            <a:avLst/>
          </a:prstGeom>
          <a:ln w="12700">
            <a:solidFill>
              <a:srgbClr val="129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B84CE5-BFDD-48EF-ABE4-95921F008132}"/>
              </a:ext>
            </a:extLst>
          </p:cNvPr>
          <p:cNvSpPr/>
          <p:nvPr/>
        </p:nvSpPr>
        <p:spPr>
          <a:xfrm>
            <a:off x="4487695" y="5862283"/>
            <a:ext cx="2915825" cy="3847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정말 다양한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직군에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진출 가능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7BD916-EFFB-476B-991B-F96A1B1EC44F}"/>
              </a:ext>
            </a:extLst>
          </p:cNvPr>
          <p:cNvSpPr txBox="1"/>
          <p:nvPr/>
        </p:nvSpPr>
        <p:spPr>
          <a:xfrm>
            <a:off x="5579675" y="3649675"/>
            <a:ext cx="106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애널리스트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/ </a:t>
            </a:r>
            <a:r>
              <a:rPr lang="ko-KR" altLang="en-US" sz="1200" b="1" dirty="0" err="1">
                <a:latin typeface="고도 M" panose="02000503000000020004" pitchFamily="50" charset="-127"/>
                <a:ea typeface="고도 M" panose="02000503000000020004" pitchFamily="50" charset="-127"/>
              </a:rPr>
              <a:t>사이언티스트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/ </a:t>
            </a:r>
            <a:r>
              <a:rPr lang="ko-KR" altLang="en-US" sz="1200" b="1" dirty="0">
                <a:latin typeface="고도 M" panose="02000503000000020004" pitchFamily="50" charset="-127"/>
                <a:ea typeface="고도 M" panose="02000503000000020004" pitchFamily="50" charset="-127"/>
              </a:rPr>
              <a:t>엔지니어</a:t>
            </a:r>
            <a:endParaRPr lang="en-US" altLang="ko-KR" sz="500" b="1" dirty="0">
              <a:latin typeface="고도 M" panose="02000503000000020004" pitchFamily="50" charset="-127"/>
              <a:ea typeface="고도 M" panose="02000503000000020004" pitchFamily="50" charset="-127"/>
              <a:cs typeface="Aharoni" panose="02010803020104030203" pitchFamily="2" charset="-79"/>
            </a:endParaRPr>
          </a:p>
          <a:p>
            <a:endParaRPr lang="ko-KR" altLang="en-US" dirty="0"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6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457739" y="227648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3.  </a:t>
            </a:r>
            <a:r>
              <a:rPr lang="ko-KR" altLang="en-US" sz="2000" b="1" dirty="0"/>
              <a:t>데이터 사이언스와 통계학</a:t>
            </a:r>
            <a:endParaRPr lang="en-US" altLang="ko-KR" sz="2000" b="1" dirty="0"/>
          </a:p>
        </p:txBody>
      </p:sp>
      <p:pic>
        <p:nvPicPr>
          <p:cNvPr id="6146" name="Picture 2" descr="굿모닝실리콘밸리】 데이터사이언스 전방위 도입하는 스탠퍼드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3" y="2465837"/>
            <a:ext cx="5144115" cy="30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436995" y="2465837"/>
            <a:ext cx="5166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데이터로부터 지식과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인사이트를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추출하는데 과학적 방법론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데이터를 통해 실제 현상을 이해하고 분석하는데 통계학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분석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기계학습과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연관된 방법론을 통합하는 개념으로 정의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0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사이언스와 통계학의 관계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457739" y="227648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3.  </a:t>
            </a:r>
            <a:r>
              <a:rPr lang="ko-KR" altLang="en-US" sz="2000" b="1" dirty="0"/>
              <a:t>데이터 사이언스와 통계학</a:t>
            </a: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6436995" y="2465837"/>
            <a:ext cx="51663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데이터 사이언스는 결국 수학 및 통계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컴퓨터 공학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도메인 지식의 조합으로 탄생한다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최근 통계학과에서는 데이터 사이언스 인재를 양성하기 위해 통계학 뿐만 아니라 컴퓨터공학과 경영학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등 넓은 분야의 교육을 하고 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1129" t="27990" r="31559" b="9280"/>
          <a:stretch/>
        </p:blipFill>
        <p:spPr>
          <a:xfrm>
            <a:off x="996950" y="1893374"/>
            <a:ext cx="4952145" cy="45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2</a:t>
            </a:fld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5D9F65-EEE0-4C1E-81FA-53549D2AE9EC}"/>
              </a:ext>
            </a:extLst>
          </p:cNvPr>
          <p:cNvSpPr txBox="1"/>
          <p:nvPr/>
        </p:nvSpPr>
        <p:spPr>
          <a:xfrm>
            <a:off x="412856" y="227648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000" b="1" i="0" u="none" strike="noStrike" cap="none" normalizeH="0" baseline="0" dirty="0">
                <a:ln>
                  <a:solidFill>
                    <a:srgbClr val="595959"/>
                  </a:solidFill>
                </a:ln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0. </a:t>
            </a:r>
            <a:r>
              <a:rPr lang="ko-KR" altLang="en-US" sz="2000" b="1" dirty="0">
                <a:ln>
                  <a:solidFill>
                    <a:srgbClr val="595959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kumimoji="0" lang="en-US" altLang="ko-KR" sz="2000" b="1" i="0" u="none" strike="noStrike" cap="none" normalizeH="0" baseline="0" dirty="0">
              <a:ln>
                <a:solidFill>
                  <a:srgbClr val="595959"/>
                </a:solidFill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74AFE-6497-4C8B-AC9A-F1396AC78119}"/>
              </a:ext>
            </a:extLst>
          </p:cNvPr>
          <p:cNvSpPr txBox="1"/>
          <p:nvPr/>
        </p:nvSpPr>
        <p:spPr>
          <a:xfrm>
            <a:off x="4694751" y="1071480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Modeling process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959B-EE4F-4294-982B-652B8AAD5336}"/>
              </a:ext>
            </a:extLst>
          </p:cNvPr>
          <p:cNvSpPr txBox="1"/>
          <p:nvPr/>
        </p:nvSpPr>
        <p:spPr>
          <a:xfrm>
            <a:off x="2272937" y="1975448"/>
            <a:ext cx="76461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500" b="1" dirty="0"/>
              <a:t>인하대학교 소개</a:t>
            </a:r>
            <a:endParaRPr lang="en-US" altLang="ko-KR" sz="2500" b="1" dirty="0"/>
          </a:p>
          <a:p>
            <a:pPr marL="457200" indent="-457200" algn="ctr">
              <a:buAutoNum type="arabicPeriod"/>
            </a:pPr>
            <a:endParaRPr lang="en-US" altLang="ko-KR" sz="2500" b="1" dirty="0"/>
          </a:p>
          <a:p>
            <a:pPr marL="457200" indent="-457200" algn="ctr">
              <a:buAutoNum type="arabicPeriod"/>
            </a:pPr>
            <a:r>
              <a:rPr lang="ko-KR" altLang="en-US" sz="2500" b="1" dirty="0"/>
              <a:t>통계학과 소개 및 커리큘럼</a:t>
            </a:r>
            <a:endParaRPr lang="en-US" altLang="ko-KR" sz="2500" b="1" dirty="0"/>
          </a:p>
          <a:p>
            <a:pPr marL="457200" indent="-457200" algn="ctr">
              <a:buAutoNum type="arabicPeriod"/>
            </a:pPr>
            <a:endParaRPr lang="en-US" altLang="ko-KR" sz="2500" b="1" dirty="0"/>
          </a:p>
          <a:p>
            <a:pPr marL="457200" indent="-457200" algn="ctr">
              <a:buAutoNum type="arabicPeriod"/>
            </a:pPr>
            <a:r>
              <a:rPr lang="ko-KR" altLang="en-US" sz="2500" b="1" dirty="0"/>
              <a:t>데이터 사이언스와 통계학</a:t>
            </a:r>
            <a:endParaRPr lang="en-US" altLang="ko-KR" sz="2500" b="1" dirty="0"/>
          </a:p>
          <a:p>
            <a:pPr marL="457200" indent="-457200" algn="ctr">
              <a:buAutoNum type="arabicPeriod"/>
            </a:pPr>
            <a:endParaRPr lang="en-US" altLang="ko-KR" sz="2500" b="1" dirty="0"/>
          </a:p>
          <a:p>
            <a:pPr marL="457200" indent="-457200" algn="ctr">
              <a:buAutoNum type="arabicPeriod"/>
            </a:pPr>
            <a:r>
              <a:rPr lang="ko-KR" altLang="en-US" sz="2500" b="1" dirty="0"/>
              <a:t>실습</a:t>
            </a:r>
            <a:r>
              <a:rPr lang="en-US" altLang="ko-KR" sz="2500" b="1" dirty="0"/>
              <a:t>: </a:t>
            </a:r>
            <a:r>
              <a:rPr lang="ko-KR" altLang="en-US" sz="2500" b="1" dirty="0"/>
              <a:t>설문조사 문항 만들기</a:t>
            </a:r>
            <a:endParaRPr lang="en-US" altLang="ko-KR" sz="2500" b="1" dirty="0"/>
          </a:p>
          <a:p>
            <a:pPr marL="457200" indent="-457200" algn="ctr">
              <a:buAutoNum type="arabicPeriod"/>
            </a:pPr>
            <a:endParaRPr lang="en-US" altLang="ko-KR" sz="2500" b="1" dirty="0"/>
          </a:p>
          <a:p>
            <a:pPr marL="457200" indent="-457200" algn="ctr">
              <a:buAutoNum type="arabicPeriod"/>
            </a:pPr>
            <a:r>
              <a:rPr lang="ko-KR" altLang="en-US" sz="2500" b="1" dirty="0"/>
              <a:t>실습</a:t>
            </a:r>
            <a:r>
              <a:rPr lang="en-US" altLang="ko-KR" sz="2500" b="1" dirty="0"/>
              <a:t>: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R</a:t>
            </a:r>
            <a:r>
              <a:rPr lang="ko-KR" altLang="en-US" sz="2500" b="1" dirty="0"/>
              <a:t>을 이용한 데이터 분석</a:t>
            </a: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321387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F1B6BD-714D-4E5F-A35E-29C94F92E1BC}"/>
              </a:ext>
            </a:extLst>
          </p:cNvPr>
          <p:cNvGrpSpPr/>
          <p:nvPr/>
        </p:nvGrpSpPr>
        <p:grpSpPr>
          <a:xfrm>
            <a:off x="539785" y="1107862"/>
            <a:ext cx="10838372" cy="5194570"/>
            <a:chOff x="800098" y="1027556"/>
            <a:chExt cx="10838372" cy="5194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D6ACE6-623D-4880-9964-0C1CAD0EC15D}"/>
                </a:ext>
              </a:extLst>
            </p:cNvPr>
            <p:cNvSpPr/>
            <p:nvPr/>
          </p:nvSpPr>
          <p:spPr>
            <a:xfrm>
              <a:off x="2400300" y="1666875"/>
              <a:ext cx="9238170" cy="455525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64AD0E-8266-40A3-AE5F-B185AD8E9262}"/>
                </a:ext>
              </a:extLst>
            </p:cNvPr>
            <p:cNvSpPr/>
            <p:nvPr/>
          </p:nvSpPr>
          <p:spPr>
            <a:xfrm>
              <a:off x="800099" y="1666875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1340CF-6093-4EE2-B61C-7322122BCA86}"/>
                </a:ext>
              </a:extLst>
            </p:cNvPr>
            <p:cNvSpPr/>
            <p:nvPr/>
          </p:nvSpPr>
          <p:spPr>
            <a:xfrm>
              <a:off x="800099" y="5250046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B1D78A-EB50-4875-9DEF-BBAE1B052CDE}"/>
                </a:ext>
              </a:extLst>
            </p:cNvPr>
            <p:cNvSpPr/>
            <p:nvPr/>
          </p:nvSpPr>
          <p:spPr>
            <a:xfrm>
              <a:off x="800099" y="3458460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C06600-A68B-45E4-B878-C778D4FA7EE4}"/>
                </a:ext>
              </a:extLst>
            </p:cNvPr>
            <p:cNvSpPr/>
            <p:nvPr/>
          </p:nvSpPr>
          <p:spPr>
            <a:xfrm>
              <a:off x="800098" y="1027556"/>
              <a:ext cx="10838371" cy="53339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1235CD-1A21-4450-88FF-703A102C79CE}"/>
                </a:ext>
              </a:extLst>
            </p:cNvPr>
            <p:cNvSpPr txBox="1"/>
            <p:nvPr/>
          </p:nvSpPr>
          <p:spPr>
            <a:xfrm>
              <a:off x="5198808" y="1056499"/>
              <a:ext cx="263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설문조사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process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D04B9-D9A1-4AE5-A70D-DBD542D29518}"/>
                </a:ext>
              </a:extLst>
            </p:cNvPr>
            <p:cNvSpPr txBox="1"/>
            <p:nvPr/>
          </p:nvSpPr>
          <p:spPr>
            <a:xfrm>
              <a:off x="1032034" y="5605281"/>
              <a:ext cx="9893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시각화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결론 도출</a:t>
              </a:r>
              <a:endParaRPr lang="en-US" altLang="ko-KR" sz="1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24BED-F744-4F51-8659-1344627D6C0E}"/>
                </a:ext>
              </a:extLst>
            </p:cNvPr>
            <p:cNvSpPr txBox="1"/>
            <p:nvPr/>
          </p:nvSpPr>
          <p:spPr>
            <a:xfrm>
              <a:off x="1161367" y="372905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설문조사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분석</a:t>
              </a:r>
              <a:endParaRPr lang="en-US" altLang="ko-KR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6A94DE-6443-4D85-B7A7-98DB51772559}"/>
                </a:ext>
              </a:extLst>
            </p:cNvPr>
            <p:cNvSpPr txBox="1"/>
            <p:nvPr/>
          </p:nvSpPr>
          <p:spPr>
            <a:xfrm>
              <a:off x="1160566" y="2019086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주제 찾기</a:t>
              </a:r>
              <a:endParaRPr lang="en-US" altLang="ko-KR" sz="1100" b="1" dirty="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C8BCC957-87E2-4AFB-A184-064638FB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319" y="3577923"/>
              <a:ext cx="1830548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대상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기간 등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 계획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AutoShape 42">
              <a:extLst>
                <a:ext uri="{FF2B5EF4-FFF2-40B4-BE49-F238E27FC236}">
                  <a16:creationId xmlns:a16="http://schemas.microsoft.com/office/drawing/2014/main" id="{2677422A-68F7-4C57-936C-FDE3F8102E51}"/>
                </a:ext>
              </a:extLst>
            </p:cNvPr>
            <p:cNvCxnSpPr>
              <a:cxnSpLocks noChangeShapeType="1"/>
              <a:stCxn id="33" idx="2"/>
              <a:endCxn id="23" idx="0"/>
            </p:cNvCxnSpPr>
            <p:nvPr/>
          </p:nvCxnSpPr>
          <p:spPr bwMode="auto">
            <a:xfrm rot="5400000">
              <a:off x="6505600" y="250758"/>
              <a:ext cx="1117158" cy="5537172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6300F76B-E45C-4CEB-8E4C-E6CBB7E35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397" y="5360067"/>
              <a:ext cx="1830548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분포 시각화</a:t>
              </a: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CA2A7ADE-CBF1-4540-8D49-FE60F42E6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5354176"/>
              <a:ext cx="260431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시각화를 통해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확인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6624727-D256-422E-944D-917287CA3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5345553"/>
              <a:ext cx="1867923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 도출</a:t>
              </a: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9B6B7861-31D9-4AF0-9046-10A23B3B2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910" y="3572950"/>
              <a:ext cx="2577621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문항 작성 및 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A5B7B55-F5AB-46D6-9841-B98810892D0B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 bwMode="auto">
            <a:xfrm flipV="1">
              <a:off x="5221945" y="5649619"/>
              <a:ext cx="720270" cy="5891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7A64697-FCC8-41E8-A145-694EF04535DA}"/>
                </a:ext>
              </a:extLst>
            </p:cNvPr>
            <p:cNvCxnSpPr>
              <a:cxnSpLocks/>
              <a:endCxn id="27" idx="1"/>
            </p:cNvCxnSpPr>
            <p:nvPr/>
          </p:nvCxnSpPr>
          <p:spPr bwMode="auto">
            <a:xfrm>
              <a:off x="8546531" y="5640996"/>
              <a:ext cx="758043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0E53CBC-0A34-448F-81C1-2116A4EA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891" y="1869879"/>
              <a:ext cx="301929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자신이 흥미롭게 생각하고 있는 주제 찾기 ★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 목적 명확화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480A90D7-CAB5-43D5-B17F-EC205125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1869879"/>
              <a:ext cx="2245790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초점집단의 도움 받기</a:t>
              </a:r>
              <a:endParaRPr lang="en-US" altLang="ko-KR" sz="1200" b="1" kern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1906FD0C-2E42-4DDE-85DA-445A7670D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032" y="1869879"/>
              <a:ext cx="2679465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소주제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선정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설정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969EDD-397F-43F0-B551-0786781ECBBA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auto">
            <a:xfrm>
              <a:off x="5637187" y="2165322"/>
              <a:ext cx="305028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CD6728A-BF4E-4C35-B590-37EE4CE0AFE6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 bwMode="auto">
            <a:xfrm>
              <a:off x="8188005" y="2165322"/>
              <a:ext cx="305027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817C2DF-D86C-4155-9046-C831ECADEF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1265" y="3918437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79AC255D-0259-42C8-8E7F-A0B4E2D7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3572950"/>
              <a:ext cx="1867923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완료 후 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C19364-15B5-4ACA-983F-D9829A9045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46929" y="3896530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AutoShape 42">
              <a:extLst>
                <a:ext uri="{FF2B5EF4-FFF2-40B4-BE49-F238E27FC236}">
                  <a16:creationId xmlns:a16="http://schemas.microsoft.com/office/drawing/2014/main" id="{31042938-0F75-4DCD-BB52-AD269336F8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88445" y="2064146"/>
              <a:ext cx="1117158" cy="5472848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7750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AF4075-A493-4F0B-AD68-883AA1D34169}"/>
              </a:ext>
            </a:extLst>
          </p:cNvPr>
          <p:cNvSpPr/>
          <p:nvPr/>
        </p:nvSpPr>
        <p:spPr>
          <a:xfrm>
            <a:off x="1170274" y="2758902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설문조사 이전에 시행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r>
              <a:rPr lang="ko-KR" altLang="en-US" sz="1600" dirty="0"/>
              <a:t>-  조정자 1명이 </a:t>
            </a:r>
            <a:r>
              <a:rPr lang="en-US" altLang="ko-KR" sz="1600" dirty="0"/>
              <a:t>5~6</a:t>
            </a:r>
            <a:r>
              <a:rPr lang="ko-KR" altLang="en-US" sz="1600" dirty="0"/>
              <a:t>명 구성원들과 집중 토론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설문 주제에 대한 인지 여부, 지식 구성 확인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사용 용어 확인 및 용어 이해방식 탐색 </a:t>
            </a:r>
            <a:endParaRPr lang="en-US" altLang="ko-KR" sz="1600" dirty="0"/>
          </a:p>
          <a:p>
            <a:r>
              <a:rPr lang="en-US" altLang="ko-KR" sz="1600" dirty="0"/>
              <a:t> ex) </a:t>
            </a:r>
            <a:r>
              <a:rPr lang="ko-KR" altLang="en-US" sz="1600" dirty="0"/>
              <a:t>급식 만족 </a:t>
            </a:r>
            <a:r>
              <a:rPr lang="en-US" altLang="ko-KR" sz="1600" dirty="0"/>
              <a:t>-&gt; </a:t>
            </a:r>
            <a:r>
              <a:rPr lang="ko-KR" altLang="en-US" sz="1600" dirty="0"/>
              <a:t>학생들의 인식 평가 진행</a:t>
            </a:r>
            <a:endParaRPr lang="en-US" altLang="ko-KR" sz="1600" dirty="0"/>
          </a:p>
          <a:p>
            <a:r>
              <a:rPr lang="en-US" altLang="ko-KR" sz="1600" dirty="0"/>
              <a:t>   -&gt; </a:t>
            </a:r>
            <a:r>
              <a:rPr lang="ko-KR" altLang="en-US" sz="1600" dirty="0"/>
              <a:t>만족의 이유</a:t>
            </a:r>
            <a:r>
              <a:rPr lang="en-US" altLang="ko-KR" sz="1600" dirty="0"/>
              <a:t> or </a:t>
            </a:r>
            <a:r>
              <a:rPr lang="ko-KR" altLang="en-US" sz="1600" dirty="0"/>
              <a:t>불만족의 이유</a:t>
            </a:r>
            <a:r>
              <a:rPr lang="en-US" altLang="ko-KR" sz="1600" dirty="0"/>
              <a:t>  </a:t>
            </a:r>
          </a:p>
          <a:p>
            <a:endParaRPr lang="ko-KR" altLang="en-US" sz="1600" dirty="0"/>
          </a:p>
          <a:p>
            <a:r>
              <a:rPr lang="ko-KR" altLang="en-US" sz="1600" dirty="0"/>
              <a:t>- 참가자가 모집단 대표하지 않기 때문에 일반화 곤란</a:t>
            </a:r>
          </a:p>
          <a:p>
            <a:endParaRPr lang="en-US" altLang="ko-KR" sz="1600" dirty="0"/>
          </a:p>
          <a:p>
            <a:r>
              <a:rPr lang="ko-KR" altLang="en-US" sz="1600" dirty="0"/>
              <a:t>- 구체적인 지침 확보 대신 감각 익히는 수준</a:t>
            </a:r>
          </a:p>
          <a:p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E26B92-67CE-4868-AFDD-8E60733BDE3A}"/>
              </a:ext>
            </a:extLst>
          </p:cNvPr>
          <p:cNvSpPr/>
          <p:nvPr/>
        </p:nvSpPr>
        <p:spPr>
          <a:xfrm>
            <a:off x="1170274" y="2170257"/>
            <a:ext cx="330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Ex)</a:t>
            </a:r>
            <a:r>
              <a:rPr lang="ko-KR" altLang="en-US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 err="1">
                <a:solidFill>
                  <a:schemeClr val="accent1"/>
                </a:solidFill>
                <a:latin typeface="맑은 고딕" panose="020B0503020000020004" pitchFamily="50" charset="-127"/>
              </a:rPr>
              <a:t>부광고등학교</a:t>
            </a:r>
            <a:r>
              <a:rPr lang="ko-KR" altLang="en-US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 급식 만족도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초점집단 인터뷰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547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F1B6BD-714D-4E5F-A35E-29C94F92E1BC}"/>
              </a:ext>
            </a:extLst>
          </p:cNvPr>
          <p:cNvGrpSpPr/>
          <p:nvPr/>
        </p:nvGrpSpPr>
        <p:grpSpPr>
          <a:xfrm>
            <a:off x="539785" y="1107862"/>
            <a:ext cx="10838372" cy="5194570"/>
            <a:chOff x="800098" y="1027556"/>
            <a:chExt cx="10838372" cy="5194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D6ACE6-623D-4880-9964-0C1CAD0EC15D}"/>
                </a:ext>
              </a:extLst>
            </p:cNvPr>
            <p:cNvSpPr/>
            <p:nvPr/>
          </p:nvSpPr>
          <p:spPr>
            <a:xfrm>
              <a:off x="2400300" y="1666875"/>
              <a:ext cx="9238170" cy="455525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64AD0E-8266-40A3-AE5F-B185AD8E9262}"/>
                </a:ext>
              </a:extLst>
            </p:cNvPr>
            <p:cNvSpPr/>
            <p:nvPr/>
          </p:nvSpPr>
          <p:spPr>
            <a:xfrm>
              <a:off x="800099" y="1666875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1340CF-6093-4EE2-B61C-7322122BCA86}"/>
                </a:ext>
              </a:extLst>
            </p:cNvPr>
            <p:cNvSpPr/>
            <p:nvPr/>
          </p:nvSpPr>
          <p:spPr>
            <a:xfrm>
              <a:off x="800099" y="5250046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B1D78A-EB50-4875-9DEF-BBAE1B052CDE}"/>
                </a:ext>
              </a:extLst>
            </p:cNvPr>
            <p:cNvSpPr/>
            <p:nvPr/>
          </p:nvSpPr>
          <p:spPr>
            <a:xfrm>
              <a:off x="800099" y="3458460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C06600-A68B-45E4-B878-C778D4FA7EE4}"/>
                </a:ext>
              </a:extLst>
            </p:cNvPr>
            <p:cNvSpPr/>
            <p:nvPr/>
          </p:nvSpPr>
          <p:spPr>
            <a:xfrm>
              <a:off x="800098" y="1027556"/>
              <a:ext cx="10838371" cy="53339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1235CD-1A21-4450-88FF-703A102C79CE}"/>
                </a:ext>
              </a:extLst>
            </p:cNvPr>
            <p:cNvSpPr txBox="1"/>
            <p:nvPr/>
          </p:nvSpPr>
          <p:spPr>
            <a:xfrm>
              <a:off x="5198808" y="1056499"/>
              <a:ext cx="263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설문조사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process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D04B9-D9A1-4AE5-A70D-DBD542D29518}"/>
                </a:ext>
              </a:extLst>
            </p:cNvPr>
            <p:cNvSpPr txBox="1"/>
            <p:nvPr/>
          </p:nvSpPr>
          <p:spPr>
            <a:xfrm>
              <a:off x="1032034" y="5605281"/>
              <a:ext cx="9893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시각화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결론 도출</a:t>
              </a:r>
              <a:endParaRPr lang="en-US" altLang="ko-KR" sz="1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24BED-F744-4F51-8659-1344627D6C0E}"/>
                </a:ext>
              </a:extLst>
            </p:cNvPr>
            <p:cNvSpPr txBox="1"/>
            <p:nvPr/>
          </p:nvSpPr>
          <p:spPr>
            <a:xfrm>
              <a:off x="1161367" y="372905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설문조사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분석</a:t>
              </a:r>
              <a:endParaRPr lang="en-US" altLang="ko-KR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6A94DE-6443-4D85-B7A7-98DB51772559}"/>
                </a:ext>
              </a:extLst>
            </p:cNvPr>
            <p:cNvSpPr txBox="1"/>
            <p:nvPr/>
          </p:nvSpPr>
          <p:spPr>
            <a:xfrm>
              <a:off x="1160566" y="2019086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주제 찾기</a:t>
              </a:r>
              <a:endParaRPr lang="en-US" altLang="ko-KR" sz="1100" b="1" dirty="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C8BCC957-87E2-4AFB-A184-064638FB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319" y="3577923"/>
              <a:ext cx="1830548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대상</a:t>
              </a:r>
              <a:r>
                <a:rPr lang="en-US" altLang="ko-KR" sz="1200" b="1" kern="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kern="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기간 등</a:t>
              </a:r>
              <a:endParaRPr lang="en-US" altLang="ko-KR" sz="1200" b="1" kern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 계획</a:t>
              </a:r>
              <a:endParaRPr lang="en-US" altLang="ko-KR" sz="1200" b="1" kern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AutoShape 42">
              <a:extLst>
                <a:ext uri="{FF2B5EF4-FFF2-40B4-BE49-F238E27FC236}">
                  <a16:creationId xmlns:a16="http://schemas.microsoft.com/office/drawing/2014/main" id="{2677422A-68F7-4C57-936C-FDE3F8102E51}"/>
                </a:ext>
              </a:extLst>
            </p:cNvPr>
            <p:cNvCxnSpPr>
              <a:cxnSpLocks noChangeShapeType="1"/>
              <a:stCxn id="33" idx="2"/>
              <a:endCxn id="23" idx="0"/>
            </p:cNvCxnSpPr>
            <p:nvPr/>
          </p:nvCxnSpPr>
          <p:spPr bwMode="auto">
            <a:xfrm rot="5400000">
              <a:off x="6505600" y="250758"/>
              <a:ext cx="1117158" cy="5537172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6300F76B-E45C-4CEB-8E4C-E6CBB7E35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397" y="5360067"/>
              <a:ext cx="1830548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분포 시각화</a:t>
              </a: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CA2A7ADE-CBF1-4540-8D49-FE60F42E6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5354176"/>
              <a:ext cx="260431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시각화를 통해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확인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6624727-D256-422E-944D-917287CA3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5345553"/>
              <a:ext cx="1867923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 도출</a:t>
              </a: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9B6B7861-31D9-4AF0-9046-10A23B3B2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910" y="3572950"/>
              <a:ext cx="2577621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문항 작성 및 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A5B7B55-F5AB-46D6-9841-B98810892D0B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 bwMode="auto">
            <a:xfrm flipV="1">
              <a:off x="5221945" y="5649619"/>
              <a:ext cx="720270" cy="5891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7A64697-FCC8-41E8-A145-694EF04535DA}"/>
                </a:ext>
              </a:extLst>
            </p:cNvPr>
            <p:cNvCxnSpPr>
              <a:cxnSpLocks/>
              <a:endCxn id="27" idx="1"/>
            </p:cNvCxnSpPr>
            <p:nvPr/>
          </p:nvCxnSpPr>
          <p:spPr bwMode="auto">
            <a:xfrm>
              <a:off x="8546531" y="5640996"/>
              <a:ext cx="758043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0E53CBC-0A34-448F-81C1-2116A4EA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891" y="1869879"/>
              <a:ext cx="301929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자신이 흥미롭게 생각하고 있는 주제 찾기 ★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 목적 명확화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480A90D7-CAB5-43D5-B17F-EC205125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1869879"/>
              <a:ext cx="2245790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초점집단의 도움 받기</a:t>
              </a:r>
              <a:endParaRPr lang="en-US" altLang="ko-KR" sz="12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1906FD0C-2E42-4DDE-85DA-445A7670D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032" y="1869879"/>
              <a:ext cx="2679465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소주제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선정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설정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969EDD-397F-43F0-B551-0786781ECBBA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auto">
            <a:xfrm>
              <a:off x="5637187" y="2165322"/>
              <a:ext cx="305028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CD6728A-BF4E-4C35-B590-37EE4CE0AFE6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 bwMode="auto">
            <a:xfrm>
              <a:off x="8188005" y="2165322"/>
              <a:ext cx="305027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817C2DF-D86C-4155-9046-C831ECADEF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1265" y="3918437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79AC255D-0259-42C8-8E7F-A0B4E2D7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3572950"/>
              <a:ext cx="1867923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완료 후 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C19364-15B5-4ACA-983F-D9829A9045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46929" y="3896530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AutoShape 42">
              <a:extLst>
                <a:ext uri="{FF2B5EF4-FFF2-40B4-BE49-F238E27FC236}">
                  <a16:creationId xmlns:a16="http://schemas.microsoft.com/office/drawing/2014/main" id="{31042938-0F75-4DCD-BB52-AD269336F8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88445" y="2064146"/>
              <a:ext cx="1117158" cy="5472848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147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E26B92-67CE-4868-AFDD-8E60733BDE3A}"/>
              </a:ext>
            </a:extLst>
          </p:cNvPr>
          <p:cNvSpPr/>
          <p:nvPr/>
        </p:nvSpPr>
        <p:spPr>
          <a:xfrm>
            <a:off x="1170274" y="2116486"/>
            <a:ext cx="330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Ex)</a:t>
            </a:r>
            <a:r>
              <a:rPr lang="ko-KR" altLang="en-US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 err="1">
                <a:solidFill>
                  <a:schemeClr val="accent1"/>
                </a:solidFill>
                <a:latin typeface="맑은 고딕" panose="020B0503020000020004" pitchFamily="50" charset="-127"/>
              </a:rPr>
              <a:t>부광고등학교</a:t>
            </a:r>
            <a:r>
              <a:rPr lang="ko-KR" altLang="en-US" b="1" kern="0" dirty="0">
                <a:solidFill>
                  <a:schemeClr val="accent1"/>
                </a:solidFill>
                <a:latin typeface="맑은 고딕" panose="020B0503020000020004" pitchFamily="50" charset="-127"/>
              </a:rPr>
              <a:t> 급식 만족도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설문 대상</a:t>
            </a:r>
            <a:r>
              <a:rPr lang="en-US" altLang="ko-KR" dirty="0"/>
              <a:t>, </a:t>
            </a:r>
            <a:r>
              <a:rPr lang="ko-KR" altLang="en-US" dirty="0"/>
              <a:t>설문 기간 등</a:t>
            </a:r>
          </a:p>
          <a:p>
            <a:r>
              <a:rPr lang="ko-KR" altLang="en-US" dirty="0"/>
              <a:t>설문조사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4BC33-104A-4CF4-8F93-D9B2F2D16AD0}"/>
              </a:ext>
            </a:extLst>
          </p:cNvPr>
          <p:cNvSpPr txBox="1"/>
          <p:nvPr/>
        </p:nvSpPr>
        <p:spPr>
          <a:xfrm>
            <a:off x="1291904" y="2634143"/>
            <a:ext cx="4446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설문 대상 </a:t>
            </a:r>
            <a:r>
              <a:rPr lang="en-US" altLang="ko-KR" dirty="0"/>
              <a:t>: </a:t>
            </a:r>
            <a:r>
              <a:rPr lang="ko-KR" altLang="en-US" dirty="0" err="1"/>
              <a:t>부광고등학교</a:t>
            </a:r>
            <a:r>
              <a:rPr lang="ko-KR" altLang="en-US" dirty="0"/>
              <a:t> 전 학생 대상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전수조사가 어려울 때 모집단을 대표하는 집단 추출 </a:t>
            </a:r>
            <a:r>
              <a:rPr lang="en-US" altLang="ko-KR" dirty="0"/>
              <a:t>(sampling)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학생 반</a:t>
            </a:r>
            <a:r>
              <a:rPr lang="en-US" altLang="ko-KR" dirty="0"/>
              <a:t>,</a:t>
            </a:r>
            <a:r>
              <a:rPr lang="ko-KR" altLang="en-US" dirty="0"/>
              <a:t>번호를 이용해 추출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32945-B06C-47D7-BC49-6572C5D296D1}"/>
              </a:ext>
            </a:extLst>
          </p:cNvPr>
          <p:cNvSpPr txBox="1"/>
          <p:nvPr/>
        </p:nvSpPr>
        <p:spPr>
          <a:xfrm>
            <a:off x="5986236" y="2640484"/>
            <a:ext cx="4446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설문 방법 선택</a:t>
            </a:r>
            <a:r>
              <a:rPr lang="en-US" altLang="ko-KR" dirty="0"/>
              <a:t>:</a:t>
            </a:r>
            <a:r>
              <a:rPr lang="ko-KR" altLang="en-US" dirty="0"/>
              <a:t> 대면 </a:t>
            </a:r>
            <a:r>
              <a:rPr lang="en-US" altLang="ko-KR" dirty="0"/>
              <a:t>vs </a:t>
            </a:r>
            <a:r>
              <a:rPr lang="ko-KR" altLang="en-US" dirty="0" err="1"/>
              <a:t>비대면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대면조사</a:t>
            </a:r>
            <a:r>
              <a:rPr lang="en-US" altLang="ko-KR" dirty="0"/>
              <a:t>:</a:t>
            </a:r>
            <a:r>
              <a:rPr lang="ko-KR" altLang="en-US" dirty="0"/>
              <a:t> 엉뚱한 대답을 피할 수 있어 관측오차를 줄일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방문조사</a:t>
            </a:r>
            <a:r>
              <a:rPr lang="en-US" altLang="ko-KR" dirty="0"/>
              <a:t>, </a:t>
            </a:r>
            <a:r>
              <a:rPr lang="ko-KR" altLang="en-US" dirty="0"/>
              <a:t>길거리조사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비대면조사</a:t>
            </a:r>
            <a:r>
              <a:rPr lang="en-US" altLang="ko-KR" dirty="0"/>
              <a:t>: </a:t>
            </a:r>
            <a:r>
              <a:rPr lang="ko-KR" altLang="en-US" dirty="0"/>
              <a:t>시간과 공간에 대한 제약이 없고 접근성이 좋다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우편조사</a:t>
            </a:r>
            <a:r>
              <a:rPr lang="en-US" altLang="ko-KR" dirty="0"/>
              <a:t>, </a:t>
            </a:r>
            <a:r>
              <a:rPr lang="ko-KR" altLang="en-US" dirty="0"/>
              <a:t>인터넷조사</a:t>
            </a:r>
            <a:r>
              <a:rPr lang="en-US" altLang="ko-KR" dirty="0"/>
              <a:t>, </a:t>
            </a:r>
            <a:r>
              <a:rPr lang="ko-KR" altLang="en-US" dirty="0"/>
              <a:t>전화조사</a:t>
            </a: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F01F0F-29BB-4FBC-9415-B5AB327C4745}"/>
              </a:ext>
            </a:extLst>
          </p:cNvPr>
          <p:cNvSpPr/>
          <p:nvPr/>
        </p:nvSpPr>
        <p:spPr>
          <a:xfrm>
            <a:off x="1170274" y="2557942"/>
            <a:ext cx="4567795" cy="3079455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4DF595-4A15-40A9-9261-E074558D6F5F}"/>
              </a:ext>
            </a:extLst>
          </p:cNvPr>
          <p:cNvSpPr/>
          <p:nvPr/>
        </p:nvSpPr>
        <p:spPr>
          <a:xfrm>
            <a:off x="5925422" y="2495818"/>
            <a:ext cx="4567795" cy="314158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99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F1B6BD-714D-4E5F-A35E-29C94F92E1BC}"/>
              </a:ext>
            </a:extLst>
          </p:cNvPr>
          <p:cNvGrpSpPr/>
          <p:nvPr/>
        </p:nvGrpSpPr>
        <p:grpSpPr>
          <a:xfrm>
            <a:off x="539785" y="1107862"/>
            <a:ext cx="10838372" cy="5194570"/>
            <a:chOff x="800098" y="1027556"/>
            <a:chExt cx="10838372" cy="51945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D6ACE6-623D-4880-9964-0C1CAD0EC15D}"/>
                </a:ext>
              </a:extLst>
            </p:cNvPr>
            <p:cNvSpPr/>
            <p:nvPr/>
          </p:nvSpPr>
          <p:spPr>
            <a:xfrm>
              <a:off x="2400300" y="1666875"/>
              <a:ext cx="9238170" cy="455525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64AD0E-8266-40A3-AE5F-B185AD8E9262}"/>
                </a:ext>
              </a:extLst>
            </p:cNvPr>
            <p:cNvSpPr/>
            <p:nvPr/>
          </p:nvSpPr>
          <p:spPr>
            <a:xfrm>
              <a:off x="800099" y="1666875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1340CF-6093-4EE2-B61C-7322122BCA86}"/>
                </a:ext>
              </a:extLst>
            </p:cNvPr>
            <p:cNvSpPr/>
            <p:nvPr/>
          </p:nvSpPr>
          <p:spPr>
            <a:xfrm>
              <a:off x="800099" y="5250046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B1D78A-EB50-4875-9DEF-BBAE1B052CDE}"/>
                </a:ext>
              </a:extLst>
            </p:cNvPr>
            <p:cNvSpPr/>
            <p:nvPr/>
          </p:nvSpPr>
          <p:spPr>
            <a:xfrm>
              <a:off x="800099" y="3458460"/>
              <a:ext cx="1457325" cy="972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C06600-A68B-45E4-B878-C778D4FA7EE4}"/>
                </a:ext>
              </a:extLst>
            </p:cNvPr>
            <p:cNvSpPr/>
            <p:nvPr/>
          </p:nvSpPr>
          <p:spPr>
            <a:xfrm>
              <a:off x="800098" y="1027556"/>
              <a:ext cx="10838371" cy="53339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1235CD-1A21-4450-88FF-703A102C79CE}"/>
                </a:ext>
              </a:extLst>
            </p:cNvPr>
            <p:cNvSpPr txBox="1"/>
            <p:nvPr/>
          </p:nvSpPr>
          <p:spPr>
            <a:xfrm>
              <a:off x="5198808" y="1056499"/>
              <a:ext cx="263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설문조사 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process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D04B9-D9A1-4AE5-A70D-DBD542D29518}"/>
                </a:ext>
              </a:extLst>
            </p:cNvPr>
            <p:cNvSpPr txBox="1"/>
            <p:nvPr/>
          </p:nvSpPr>
          <p:spPr>
            <a:xfrm>
              <a:off x="1032034" y="5605281"/>
              <a:ext cx="9893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시각화 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결론 도출</a:t>
              </a:r>
              <a:endParaRPr lang="en-US" altLang="ko-KR" sz="1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824BED-F744-4F51-8659-1344627D6C0E}"/>
                </a:ext>
              </a:extLst>
            </p:cNvPr>
            <p:cNvSpPr txBox="1"/>
            <p:nvPr/>
          </p:nvSpPr>
          <p:spPr>
            <a:xfrm>
              <a:off x="1161367" y="372905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설문조사</a:t>
              </a:r>
              <a:endParaRPr lang="en-US" altLang="ko-KR" sz="1100" b="1" dirty="0"/>
            </a:p>
            <a:p>
              <a:pPr algn="ctr"/>
              <a:r>
                <a:rPr lang="ko-KR" altLang="en-US" sz="1100" b="1" dirty="0"/>
                <a:t>및 분석</a:t>
              </a:r>
              <a:endParaRPr lang="en-US" altLang="ko-KR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6A94DE-6443-4D85-B7A7-98DB51772559}"/>
                </a:ext>
              </a:extLst>
            </p:cNvPr>
            <p:cNvSpPr txBox="1"/>
            <p:nvPr/>
          </p:nvSpPr>
          <p:spPr>
            <a:xfrm>
              <a:off x="1160566" y="2019086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/>
                <a:t>주제 찾기</a:t>
              </a:r>
              <a:endParaRPr lang="en-US" altLang="ko-KR" sz="1100" b="1" dirty="0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C8BCC957-87E2-4AFB-A184-064638FB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319" y="3577923"/>
              <a:ext cx="1830548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대상</a:t>
              </a:r>
              <a:r>
                <a:rPr lang="en-US" altLang="ko-KR" sz="1200" b="1" kern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kern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기간 등</a:t>
              </a:r>
              <a:endParaRPr lang="en-US" altLang="ko-KR" sz="1200" b="1" kern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 계획</a:t>
              </a:r>
              <a:endParaRPr lang="en-US" altLang="ko-KR" sz="1200" b="1" kern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AutoShape 42">
              <a:extLst>
                <a:ext uri="{FF2B5EF4-FFF2-40B4-BE49-F238E27FC236}">
                  <a16:creationId xmlns:a16="http://schemas.microsoft.com/office/drawing/2014/main" id="{2677422A-68F7-4C57-936C-FDE3F8102E51}"/>
                </a:ext>
              </a:extLst>
            </p:cNvPr>
            <p:cNvCxnSpPr>
              <a:cxnSpLocks noChangeShapeType="1"/>
              <a:stCxn id="33" idx="2"/>
              <a:endCxn id="23" idx="0"/>
            </p:cNvCxnSpPr>
            <p:nvPr/>
          </p:nvCxnSpPr>
          <p:spPr bwMode="auto">
            <a:xfrm rot="5400000">
              <a:off x="6505600" y="250758"/>
              <a:ext cx="1117158" cy="5537172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6300F76B-E45C-4CEB-8E4C-E6CBB7E35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397" y="5360067"/>
              <a:ext cx="1830548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분포 시각화</a:t>
              </a: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CA2A7ADE-CBF1-4540-8D49-FE60F42E6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5354176"/>
              <a:ext cx="260431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시각화를 통해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확인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6624727-D256-422E-944D-917287CA3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5345553"/>
              <a:ext cx="1867923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 도출</a:t>
              </a: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9B6B7861-31D9-4AF0-9046-10A23B3B2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910" y="3572950"/>
              <a:ext cx="2577621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문항 작성 및 </a:t>
              </a:r>
              <a:endParaRPr lang="en-US" altLang="ko-KR" sz="1200" b="1" kern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설문조사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A5B7B55-F5AB-46D6-9841-B98810892D0B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 bwMode="auto">
            <a:xfrm flipV="1">
              <a:off x="5221945" y="5649619"/>
              <a:ext cx="720270" cy="5891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7A64697-FCC8-41E8-A145-694EF04535DA}"/>
                </a:ext>
              </a:extLst>
            </p:cNvPr>
            <p:cNvCxnSpPr>
              <a:cxnSpLocks/>
              <a:endCxn id="27" idx="1"/>
            </p:cNvCxnSpPr>
            <p:nvPr/>
          </p:nvCxnSpPr>
          <p:spPr bwMode="auto">
            <a:xfrm>
              <a:off x="8546531" y="5640996"/>
              <a:ext cx="758043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00E53CBC-0A34-448F-81C1-2116A4EAC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891" y="1869879"/>
              <a:ext cx="3019296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lvl="0" algn="ctr"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자신이 흥미롭게 생각하고 있는 주제 찾기 ★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 목적 명확화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20">
              <a:extLst>
                <a:ext uri="{FF2B5EF4-FFF2-40B4-BE49-F238E27FC236}">
                  <a16:creationId xmlns:a16="http://schemas.microsoft.com/office/drawing/2014/main" id="{480A90D7-CAB5-43D5-B17F-EC205125C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215" y="1869879"/>
              <a:ext cx="2245790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초점집단의 도움 받기</a:t>
              </a:r>
              <a:endParaRPr lang="en-US" altLang="ko-KR" sz="1200" b="1" kern="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1906FD0C-2E42-4DDE-85DA-445A7670D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032" y="1869879"/>
              <a:ext cx="2679465" cy="590886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소주제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선정</a:t>
              </a:r>
              <a:endParaRPr lang="en-US" altLang="ko-KR" sz="1200" b="1" kern="0" dirty="0">
                <a:solidFill>
                  <a:srgbClr val="6464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가설 설정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969EDD-397F-43F0-B551-0786781ECBBA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auto">
            <a:xfrm>
              <a:off x="5637187" y="2165322"/>
              <a:ext cx="305028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CD6728A-BF4E-4C35-B590-37EE4CE0AFE6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 bwMode="auto">
            <a:xfrm>
              <a:off x="8188005" y="2165322"/>
              <a:ext cx="305027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817C2DF-D86C-4155-9046-C831ECADEF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1265" y="3918437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Rectangle 20">
              <a:extLst>
                <a:ext uri="{FF2B5EF4-FFF2-40B4-BE49-F238E27FC236}">
                  <a16:creationId xmlns:a16="http://schemas.microsoft.com/office/drawing/2014/main" id="{79AC255D-0259-42C8-8E7F-A0B4E2D74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4574" y="3572950"/>
              <a:ext cx="1867923" cy="647160"/>
            </a:xfrm>
            <a:prstGeom prst="rect">
              <a:avLst/>
            </a:prstGeom>
            <a:noFill/>
            <a:ln w="9525" algn="ctr">
              <a:solidFill>
                <a:sysClr val="windowText" lastClr="000000">
                  <a:lumMod val="75000"/>
                </a:sys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36000" rIns="3600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설문 완료 후 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altLang="ko-KR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kern="0" dirty="0">
                  <a:solidFill>
                    <a:srgbClr val="6464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DC19364-15B5-4ACA-983F-D9829A9045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46929" y="3896530"/>
              <a:ext cx="757645" cy="0"/>
            </a:xfrm>
            <a:prstGeom prst="straightConnector1">
              <a:avLst/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AutoShape 42">
              <a:extLst>
                <a:ext uri="{FF2B5EF4-FFF2-40B4-BE49-F238E27FC236}">
                  <a16:creationId xmlns:a16="http://schemas.microsoft.com/office/drawing/2014/main" id="{31042938-0F75-4DCD-BB52-AD269336F8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88445" y="2064146"/>
              <a:ext cx="1117158" cy="5472848"/>
            </a:xfrm>
            <a:prstGeom prst="bentConnector3">
              <a:avLst>
                <a:gd name="adj1" fmla="val 50000"/>
              </a:avLst>
            </a:prstGeom>
            <a:solidFill>
              <a:srgbClr val="92D400"/>
            </a:solidFill>
            <a:ln w="9525" cap="flat" cmpd="sng" algn="ctr">
              <a:solidFill>
                <a:sysClr val="windowText" lastClr="000000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84765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 형식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EA825-0412-4982-8D57-822AB5DE5BF4}"/>
              </a:ext>
            </a:extLst>
          </p:cNvPr>
          <p:cNvSpPr txBox="1"/>
          <p:nvPr/>
        </p:nvSpPr>
        <p:spPr>
          <a:xfrm>
            <a:off x="1170274" y="1764099"/>
            <a:ext cx="98514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1) </a:t>
            </a:r>
            <a:r>
              <a:rPr lang="ko-KR" altLang="en-US" dirty="0">
                <a:solidFill>
                  <a:schemeClr val="accent1"/>
                </a:solidFill>
              </a:rPr>
              <a:t>개방형 질문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 응답자가 </a:t>
            </a:r>
            <a:r>
              <a:rPr lang="ko-KR" altLang="en-US" dirty="0">
                <a:solidFill>
                  <a:srgbClr val="FF0000"/>
                </a:solidFill>
              </a:rPr>
              <a:t>자유롭게</a:t>
            </a:r>
            <a:r>
              <a:rPr lang="ko-KR" altLang="en-US" dirty="0"/>
              <a:t> 응답하는 것이 허용되는 질문이다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      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급식 개선을 위해 어떠한 사항이 개선되어야 한다고 생각하십니까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olidFill>
                  <a:schemeClr val="accent1"/>
                </a:solidFill>
              </a:rPr>
              <a:t>2) </a:t>
            </a:r>
            <a:r>
              <a:rPr lang="ko-KR" altLang="en-US" dirty="0">
                <a:solidFill>
                  <a:schemeClr val="accent1"/>
                </a:solidFill>
              </a:rPr>
              <a:t>폐쇄형 질문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 연구자가 </a:t>
            </a:r>
            <a:r>
              <a:rPr lang="ko-KR" altLang="en-US" dirty="0">
                <a:solidFill>
                  <a:srgbClr val="FF0000"/>
                </a:solidFill>
              </a:rPr>
              <a:t>제시한 목록</a:t>
            </a:r>
            <a:r>
              <a:rPr lang="ko-KR" altLang="en-US" dirty="0"/>
              <a:t>에서 응답자가 고르도록 하는 질문이다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/>
              <a:t>(1) </a:t>
            </a:r>
            <a:r>
              <a:rPr lang="ko-KR" altLang="en-US" dirty="0"/>
              <a:t>선택형 양식</a:t>
            </a:r>
            <a:r>
              <a:rPr lang="en-US" altLang="ko-KR" dirty="0"/>
              <a:t>:</a:t>
            </a:r>
            <a:r>
              <a:rPr lang="ko-KR" altLang="en-US" dirty="0"/>
              <a:t> 선택형 양식에는 양자택일형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-</a:t>
            </a:r>
            <a:r>
              <a:rPr lang="ko-KR" altLang="en-US" dirty="0" err="1"/>
              <a:t>아니오</a:t>
            </a:r>
            <a:r>
              <a:rPr lang="en-US" altLang="ko-KR" dirty="0"/>
              <a:t>, </a:t>
            </a:r>
            <a:r>
              <a:rPr lang="ko-KR" altLang="en-US" dirty="0"/>
              <a:t>찬성</a:t>
            </a:r>
            <a:r>
              <a:rPr lang="en-US" altLang="ko-KR" dirty="0"/>
              <a:t>-</a:t>
            </a:r>
            <a:r>
              <a:rPr lang="ko-KR" altLang="en-US" dirty="0"/>
              <a:t>반대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ko-KR" altLang="en-US" dirty="0" err="1"/>
              <a:t>다중택일형</a:t>
            </a:r>
            <a:r>
              <a:rPr lang="en-US" altLang="ko-KR" dirty="0"/>
              <a:t>(</a:t>
            </a:r>
            <a:r>
              <a:rPr lang="ko-KR" altLang="en-US" dirty="0"/>
              <a:t>세 개 이상의 항목 중에서 하나를 선택</a:t>
            </a:r>
            <a:r>
              <a:rPr lang="en-US" altLang="ko-KR" dirty="0"/>
              <a:t>)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(2) </a:t>
            </a:r>
            <a:r>
              <a:rPr lang="ko-KR" altLang="en-US" dirty="0"/>
              <a:t>등급형 양식</a:t>
            </a:r>
            <a:r>
              <a:rPr lang="en-US" altLang="ko-KR" dirty="0"/>
              <a:t>:</a:t>
            </a:r>
            <a:r>
              <a:rPr lang="ko-KR" altLang="en-US" dirty="0"/>
              <a:t> 등급형 양식은 주어진 질문에 대한 응답의 강도를 나타낼 수 있게 구성된 양식이다</a:t>
            </a:r>
            <a:r>
              <a:rPr lang="en-US" altLang="ko-KR" dirty="0"/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보통을 중심으로 대칭구조</a:t>
            </a:r>
            <a:r>
              <a:rPr lang="en-US" altLang="ko-KR" dirty="0">
                <a:solidFill>
                  <a:srgbClr val="FF0000"/>
                </a:solidFill>
              </a:rPr>
              <a:t>!  </a:t>
            </a:r>
            <a:r>
              <a:rPr lang="en-US" altLang="ko-KR" sz="1400" dirty="0"/>
              <a:t>(</a:t>
            </a:r>
            <a:r>
              <a:rPr lang="ko-KR" altLang="en-US" sz="1400" dirty="0"/>
              <a:t>찬성 </a:t>
            </a:r>
            <a:r>
              <a:rPr lang="en-US" altLang="ko-KR" sz="1400" dirty="0"/>
              <a:t>- </a:t>
            </a:r>
            <a:r>
              <a:rPr lang="ko-KR" altLang="en-US" sz="1400" dirty="0"/>
              <a:t>보통 </a:t>
            </a:r>
            <a:r>
              <a:rPr lang="en-US" altLang="ko-KR" sz="1400" dirty="0"/>
              <a:t>- </a:t>
            </a:r>
            <a:r>
              <a:rPr lang="ko-KR" altLang="en-US" sz="1400" dirty="0"/>
              <a:t>반대 </a:t>
            </a:r>
            <a:r>
              <a:rPr lang="en-US" altLang="ko-KR" sz="1400" dirty="0"/>
              <a:t>– </a:t>
            </a:r>
            <a:r>
              <a:rPr lang="ko-KR" altLang="en-US" sz="1400" dirty="0"/>
              <a:t>매우 반대</a:t>
            </a:r>
            <a:r>
              <a:rPr lang="en-US" altLang="ko-KR" sz="1400" dirty="0"/>
              <a:t>)</a:t>
            </a:r>
            <a:r>
              <a:rPr lang="ko-KR" altLang="en-US" sz="1400" dirty="0"/>
              <a:t>           </a:t>
            </a:r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1400" dirty="0"/>
              <a:t>                                                 (</a:t>
            </a:r>
            <a:r>
              <a:rPr lang="ko-KR" altLang="en-US" sz="1400" dirty="0"/>
              <a:t>매우 찬성</a:t>
            </a:r>
            <a:r>
              <a:rPr lang="en-US" altLang="ko-KR" sz="1400" dirty="0"/>
              <a:t>-</a:t>
            </a:r>
            <a:r>
              <a:rPr lang="ko-KR" altLang="en-US" sz="1400" dirty="0"/>
              <a:t>찬성</a:t>
            </a:r>
            <a:r>
              <a:rPr lang="en-US" altLang="ko-KR" sz="1400" dirty="0"/>
              <a:t>-</a:t>
            </a:r>
            <a:r>
              <a:rPr lang="ko-KR" altLang="en-US" sz="1400" dirty="0"/>
              <a:t>보통</a:t>
            </a:r>
            <a:r>
              <a:rPr lang="en-US" altLang="ko-KR" sz="1400" dirty="0"/>
              <a:t>-</a:t>
            </a:r>
            <a:r>
              <a:rPr lang="ko-KR" altLang="en-US" sz="1400" dirty="0"/>
              <a:t>반대</a:t>
            </a:r>
            <a:r>
              <a:rPr lang="en-US" altLang="ko-KR" sz="1400" dirty="0"/>
              <a:t>-</a:t>
            </a:r>
            <a:r>
              <a:rPr lang="ko-KR" altLang="en-US" sz="1400" dirty="0"/>
              <a:t>매우 반대</a:t>
            </a:r>
            <a:r>
              <a:rPr lang="en-US" altLang="ko-KR" sz="1400" dirty="0"/>
              <a:t>)    O</a:t>
            </a:r>
          </a:p>
          <a:p>
            <a:r>
              <a:rPr lang="en-US" altLang="ko-KR" dirty="0"/>
              <a:t>(3) </a:t>
            </a:r>
            <a:r>
              <a:rPr lang="ko-KR" altLang="en-US" dirty="0"/>
              <a:t>순위형 양식</a:t>
            </a:r>
            <a:r>
              <a:rPr lang="en-US" altLang="ko-KR" dirty="0"/>
              <a:t>: </a:t>
            </a:r>
            <a:r>
              <a:rPr lang="ko-KR" altLang="en-US" dirty="0"/>
              <a:t>응답자들이 중요하다고 생각하는 정도나 좋아하는 정도를 알고자 할 때 사용되는 양식이다</a:t>
            </a:r>
            <a:r>
              <a:rPr lang="en-US" altLang="ko-KR" dirty="0"/>
              <a:t>.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en-US" altLang="ko-KR" sz="1600" dirty="0"/>
              <a:t>ex) </a:t>
            </a:r>
            <a:r>
              <a:rPr lang="ko-KR" altLang="en-US" sz="1600" dirty="0"/>
              <a:t>급식 만족의 우선시 되는 요인</a:t>
            </a:r>
            <a:r>
              <a:rPr lang="en-US" altLang="ko-KR" sz="1600" dirty="0"/>
              <a:t>? (</a:t>
            </a:r>
            <a:r>
              <a:rPr lang="ko-KR" altLang="en-US" sz="1600" dirty="0"/>
              <a:t>맛</a:t>
            </a:r>
            <a:r>
              <a:rPr lang="en-US" altLang="ko-KR" sz="1600" dirty="0"/>
              <a:t>, </a:t>
            </a:r>
            <a:r>
              <a:rPr lang="ko-KR" altLang="en-US" sz="1600" dirty="0"/>
              <a:t>메뉴의 다양성</a:t>
            </a:r>
            <a:r>
              <a:rPr lang="en-US" altLang="ko-KR" sz="1600" dirty="0"/>
              <a:t>, </a:t>
            </a:r>
            <a:r>
              <a:rPr lang="ko-KR" altLang="en-US" sz="1600" dirty="0"/>
              <a:t>위생</a:t>
            </a:r>
            <a:r>
              <a:rPr lang="en-US" altLang="ko-KR" sz="1600" dirty="0"/>
              <a:t>, </a:t>
            </a:r>
            <a:r>
              <a:rPr lang="ko-KR" altLang="en-US" sz="1600" dirty="0"/>
              <a:t>단백질 함량</a:t>
            </a:r>
            <a:r>
              <a:rPr lang="en-US" altLang="ko-KR" sz="1600" dirty="0"/>
              <a:t>) A: </a:t>
            </a:r>
            <a:r>
              <a:rPr lang="ko-KR" altLang="en-US" sz="1600" dirty="0"/>
              <a:t>맛</a:t>
            </a:r>
            <a:r>
              <a:rPr lang="en-US" altLang="ko-KR" sz="1600" dirty="0"/>
              <a:t>&gt; </a:t>
            </a:r>
            <a:r>
              <a:rPr lang="ko-KR" altLang="en-US" sz="1600" dirty="0"/>
              <a:t>다양성</a:t>
            </a:r>
            <a:r>
              <a:rPr lang="en-US" altLang="ko-KR" sz="1600" dirty="0"/>
              <a:t>&gt; </a:t>
            </a:r>
            <a:r>
              <a:rPr lang="ko-KR" altLang="en-US" sz="1600" dirty="0"/>
              <a:t>위생</a:t>
            </a:r>
            <a:r>
              <a:rPr lang="en-US" altLang="ko-KR" sz="1600" dirty="0"/>
              <a:t>&gt; </a:t>
            </a:r>
            <a:r>
              <a:rPr lang="ko-KR" altLang="en-US" sz="1600" dirty="0"/>
              <a:t>단백질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36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설문지 작성하기 </a:t>
            </a:r>
            <a:r>
              <a:rPr lang="en-US" altLang="ko-KR" dirty="0"/>
              <a:t>(</a:t>
            </a:r>
            <a:r>
              <a:rPr lang="ko-KR" altLang="en-US" dirty="0"/>
              <a:t>네이버 폼을 이용하기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6B167-CD7E-49F9-A243-B9AD4B93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4" y="2035883"/>
            <a:ext cx="7983144" cy="41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44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설문지 작성하기 </a:t>
            </a:r>
            <a:r>
              <a:rPr lang="en-US" altLang="ko-KR" dirty="0"/>
              <a:t>(</a:t>
            </a:r>
            <a:r>
              <a:rPr lang="ko-KR" altLang="en-US" dirty="0"/>
              <a:t>네이버 폼을 이용하기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78EC6F-258A-4677-A705-487BEEEA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4" y="1764100"/>
            <a:ext cx="8775747" cy="384612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9FF642A-CD2C-491F-B9DF-5E6912030E32}"/>
              </a:ext>
            </a:extLst>
          </p:cNvPr>
          <p:cNvSpPr/>
          <p:nvPr/>
        </p:nvSpPr>
        <p:spPr>
          <a:xfrm>
            <a:off x="2743230" y="2574896"/>
            <a:ext cx="1200150" cy="1524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865E0C-25F4-4EEF-B8BC-848D8A526F46}"/>
              </a:ext>
            </a:extLst>
          </p:cNvPr>
          <p:cNvSpPr/>
          <p:nvPr/>
        </p:nvSpPr>
        <p:spPr>
          <a:xfrm>
            <a:off x="3837467" y="2102807"/>
            <a:ext cx="620233" cy="36933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설문지 작성하기 </a:t>
            </a:r>
            <a:r>
              <a:rPr lang="en-US" altLang="ko-KR" dirty="0"/>
              <a:t>(</a:t>
            </a:r>
            <a:r>
              <a:rPr lang="ko-KR" altLang="en-US" dirty="0"/>
              <a:t>네이버 폼을 이용하기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520587-F930-4F2B-B05F-81E0D228E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9" t="47768" r="15649" b="7432"/>
          <a:stretch/>
        </p:blipFill>
        <p:spPr>
          <a:xfrm>
            <a:off x="1170274" y="2938573"/>
            <a:ext cx="4678076" cy="2997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BD45F-AD34-4479-B699-B2CA3C87F5ED}"/>
              </a:ext>
            </a:extLst>
          </p:cNvPr>
          <p:cNvSpPr txBox="1"/>
          <p:nvPr/>
        </p:nvSpPr>
        <p:spPr>
          <a:xfrm>
            <a:off x="1170274" y="2052571"/>
            <a:ext cx="354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유형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014CD7-F002-4058-ADB2-51910A57B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938573"/>
            <a:ext cx="5050305" cy="29646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6D0C337-E080-456D-A139-92AE4AAF7927}"/>
              </a:ext>
            </a:extLst>
          </p:cNvPr>
          <p:cNvSpPr/>
          <p:nvPr/>
        </p:nvSpPr>
        <p:spPr>
          <a:xfrm>
            <a:off x="6096000" y="4181475"/>
            <a:ext cx="476250" cy="419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AB6BA2-7EC3-41EF-9AFF-51034540CA54}"/>
              </a:ext>
            </a:extLst>
          </p:cNvPr>
          <p:cNvSpPr txBox="1"/>
          <p:nvPr/>
        </p:nvSpPr>
        <p:spPr>
          <a:xfrm>
            <a:off x="6829425" y="2052571"/>
            <a:ext cx="354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채우기</a:t>
            </a:r>
          </a:p>
        </p:txBody>
      </p:sp>
    </p:spTree>
    <p:extLst>
      <p:ext uri="{BB962C8B-B14F-4D97-AF65-F5344CB8AC3E}">
        <p14:creationId xmlns:p14="http://schemas.microsoft.com/office/powerpoint/2010/main" val="28799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19CAB0-7389-4405-99DA-B8B78B15FB3C}"/>
              </a:ext>
            </a:extLst>
          </p:cNvPr>
          <p:cNvSpPr txBox="1"/>
          <p:nvPr/>
        </p:nvSpPr>
        <p:spPr>
          <a:xfrm>
            <a:off x="459504" y="248435"/>
            <a:ext cx="3225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4.  </a:t>
            </a:r>
            <a:r>
              <a:rPr lang="ko-KR" altLang="en-US" sz="2000" b="1" dirty="0"/>
              <a:t>실습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 설문조사 만들기</a:t>
            </a:r>
            <a:endParaRPr lang="en-US" altLang="ko-KR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A3DC1-41AC-4F2D-A4BF-1D304DE40BF4}"/>
              </a:ext>
            </a:extLst>
          </p:cNvPr>
          <p:cNvSpPr txBox="1"/>
          <p:nvPr/>
        </p:nvSpPr>
        <p:spPr>
          <a:xfrm>
            <a:off x="1170274" y="139476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설문 결과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C32AE-95D5-4DA1-996B-4DEB3554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4" y="1900882"/>
            <a:ext cx="4413977" cy="3947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688247-151C-45F9-8DE2-09F444DE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704" y="1909013"/>
            <a:ext cx="4695771" cy="39393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9815A-A1F5-4A43-BFB8-A4D7F4FCD289}"/>
              </a:ext>
            </a:extLst>
          </p:cNvPr>
          <p:cNvSpPr txBox="1"/>
          <p:nvPr/>
        </p:nvSpPr>
        <p:spPr>
          <a:xfrm>
            <a:off x="5818474" y="1394767"/>
            <a:ext cx="441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설문 결과 간단히 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AD76D2B-6300-48AD-887A-210F8B061153}"/>
              </a:ext>
            </a:extLst>
          </p:cNvPr>
          <p:cNvSpPr/>
          <p:nvPr/>
        </p:nvSpPr>
        <p:spPr>
          <a:xfrm>
            <a:off x="7048500" y="2009775"/>
            <a:ext cx="533400" cy="5429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B259E-E5E5-4190-BA0D-1899F4960F33}"/>
              </a:ext>
            </a:extLst>
          </p:cNvPr>
          <p:cNvSpPr txBox="1"/>
          <p:nvPr/>
        </p:nvSpPr>
        <p:spPr>
          <a:xfrm>
            <a:off x="7962249" y="2751483"/>
            <a:ext cx="265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수집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21789B6-437C-4A3F-9D58-B59F8157EAEE}"/>
              </a:ext>
            </a:extLst>
          </p:cNvPr>
          <p:cNvCxnSpPr/>
          <p:nvPr/>
        </p:nvCxnSpPr>
        <p:spPr>
          <a:xfrm>
            <a:off x="7315200" y="2667000"/>
            <a:ext cx="609600" cy="266700"/>
          </a:xfrm>
          <a:prstGeom prst="bentConnector3">
            <a:avLst>
              <a:gd name="adj1" fmla="val 468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19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인천 하와이 대학교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pic>
        <p:nvPicPr>
          <p:cNvPr id="19" name="Picture 2" descr="인하대학교 - 위키백과, 우리 모두의 백과사전">
            <a:extLst>
              <a:ext uri="{FF2B5EF4-FFF2-40B4-BE49-F238E27FC236}">
                <a16:creationId xmlns:a16="http://schemas.microsoft.com/office/drawing/2014/main" id="{0A6DFCBF-7E86-40A3-82AC-C6CEF710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08" y="1982861"/>
            <a:ext cx="3714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3C1859-6288-4176-861B-DC8052BEB0E9}"/>
              </a:ext>
            </a:extLst>
          </p:cNvPr>
          <p:cNvSpPr/>
          <p:nvPr/>
        </p:nvSpPr>
        <p:spPr>
          <a:xfrm>
            <a:off x="5968379" y="2728380"/>
            <a:ext cx="4770444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1954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년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조국의 과학기술 인재 양성을 위한 대학을 설립하기 위해 이역만리 하와이에서 교민들이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피땀어린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종잣돈을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모아 성금으로 보내온 것을 기념하는 의미로 인천의 ‘인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仁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)’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과 하와이의 ‘하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荷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)’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를 조합하여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'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인하대학교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'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라는 이름이 탄생하게 되었다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33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bject 4">
            <a:extLst>
              <a:ext uri="{FF2B5EF4-FFF2-40B4-BE49-F238E27FC236}">
                <a16:creationId xmlns:a16="http://schemas.microsoft.com/office/drawing/2014/main" id="{4D09CEE6-783C-4F07-A16B-922AFB50DCF6}"/>
              </a:ext>
            </a:extLst>
          </p:cNvPr>
          <p:cNvSpPr/>
          <p:nvPr/>
        </p:nvSpPr>
        <p:spPr>
          <a:xfrm>
            <a:off x="2304652" y="2468504"/>
            <a:ext cx="1464564" cy="1141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D845F318-DAAB-4423-B3EE-0B7B1FDF7872}"/>
              </a:ext>
            </a:extLst>
          </p:cNvPr>
          <p:cNvSpPr txBox="1"/>
          <p:nvPr/>
        </p:nvSpPr>
        <p:spPr>
          <a:xfrm>
            <a:off x="4072226" y="2683637"/>
            <a:ext cx="6816684" cy="71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50100"/>
              </a:lnSpc>
              <a:spcBef>
                <a:spcPts val="100"/>
              </a:spcBef>
            </a:pPr>
            <a:r>
              <a:rPr sz="1600" spc="-6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: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다양한 </a:t>
            </a:r>
            <a:r>
              <a:rPr sz="1600" spc="-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통계(선형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및 비선형 </a:t>
            </a:r>
            <a:r>
              <a:rPr sz="1600" spc="-1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모델링,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통계적 </a:t>
            </a:r>
            <a:r>
              <a:rPr sz="1600" spc="-1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검정,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시계열 </a:t>
            </a:r>
            <a:r>
              <a:rPr sz="1600" spc="-1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분석, 예측,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분류 </a:t>
            </a:r>
            <a:r>
              <a:rPr sz="1600" spc="-8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…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)  및 그래픽을 위한 언어와</a:t>
            </a:r>
            <a:r>
              <a:rPr sz="1600" spc="114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환경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E102D71-7EBC-40CA-AFD3-271BA6A7207D}"/>
              </a:ext>
            </a:extLst>
          </p:cNvPr>
          <p:cNvSpPr txBox="1"/>
          <p:nvPr/>
        </p:nvSpPr>
        <p:spPr>
          <a:xfrm>
            <a:off x="2490077" y="4105013"/>
            <a:ext cx="7509600" cy="1913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solidFill>
                  <a:srgbClr val="1F3863"/>
                </a:solidFill>
                <a:latin typeface="Noto Sans CJK JP Medium"/>
                <a:ea typeface="고도 M" panose="02000503000000020004"/>
                <a:cs typeface="Noto Sans CJK JP Medium"/>
              </a:rPr>
              <a:t>R의</a:t>
            </a:r>
            <a:r>
              <a:rPr spc="160" dirty="0">
                <a:solidFill>
                  <a:srgbClr val="1F3863"/>
                </a:solidFill>
                <a:latin typeface="Noto Sans CJK JP Medium"/>
                <a:ea typeface="고도 M" panose="02000503000000020004"/>
                <a:cs typeface="Noto Sans CJK JP Medium"/>
              </a:rPr>
              <a:t> </a:t>
            </a:r>
            <a:r>
              <a:rPr spc="114" dirty="0">
                <a:solidFill>
                  <a:srgbClr val="1F3863"/>
                </a:solidFill>
                <a:latin typeface="Noto Sans CJK JP Medium"/>
                <a:ea typeface="고도 M" panose="02000503000000020004"/>
                <a:cs typeface="Noto Sans CJK JP Medium"/>
              </a:rPr>
              <a:t>장점</a:t>
            </a:r>
            <a:endParaRPr dirty="0">
              <a:solidFill>
                <a:prstClr val="black"/>
              </a:solidFill>
              <a:latin typeface="Noto Sans CJK JP Medium"/>
              <a:ea typeface="고도 M" panose="02000503000000020004"/>
              <a:cs typeface="Noto Sans CJK JP Medium"/>
            </a:endParaRPr>
          </a:p>
          <a:p>
            <a:pPr>
              <a:spcBef>
                <a:spcPts val="20"/>
              </a:spcBef>
            </a:pPr>
            <a:endParaRPr sz="1200" dirty="0">
              <a:solidFill>
                <a:prstClr val="black"/>
              </a:solidFill>
              <a:latin typeface="Noto Sans CJK JP Medium"/>
              <a:ea typeface="고도 M" panose="02000503000000020004"/>
              <a:cs typeface="Noto Sans CJK JP Medium"/>
            </a:endParaRPr>
          </a:p>
          <a:p>
            <a:pPr marL="579755" indent="-116839">
              <a:buFontTx/>
              <a:buChar char="-"/>
              <a:tabLst>
                <a:tab pos="580390" algn="l"/>
              </a:tabLst>
            </a:pPr>
            <a:r>
              <a:rPr sz="1600" spc="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Open </a:t>
            </a:r>
            <a:r>
              <a:rPr sz="1600" spc="-1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Source </a:t>
            </a:r>
            <a:r>
              <a:rPr sz="1600" spc="-6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: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누구나 자유롭게 사용이</a:t>
            </a:r>
            <a:r>
              <a:rPr sz="1600" spc="-14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가능</a:t>
            </a:r>
          </a:p>
          <a:p>
            <a:pPr>
              <a:spcBef>
                <a:spcPts val="60"/>
              </a:spcBef>
              <a:buFont typeface="UKIJ CJK"/>
              <a:buChar char="-"/>
            </a:pPr>
            <a:endParaRPr sz="900" dirty="0">
              <a:solidFill>
                <a:prstClr val="black"/>
              </a:solidFill>
              <a:latin typeface="UKIJ CJK"/>
              <a:ea typeface="고도 M" panose="02000503000000020004"/>
              <a:cs typeface="UKIJ CJK"/>
            </a:endParaRPr>
          </a:p>
          <a:p>
            <a:pPr marL="579755" indent="-116839">
              <a:buFontTx/>
              <a:buChar char="-"/>
              <a:tabLst>
                <a:tab pos="580390" algn="l"/>
              </a:tabLst>
            </a:pP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복합적인 통계분석 패키지 제공</a:t>
            </a:r>
          </a:p>
          <a:p>
            <a:pPr>
              <a:spcBef>
                <a:spcPts val="65"/>
              </a:spcBef>
              <a:buFont typeface="UKIJ CJK"/>
              <a:buChar char="-"/>
            </a:pPr>
            <a:endParaRPr sz="900" dirty="0">
              <a:solidFill>
                <a:prstClr val="black"/>
              </a:solidFill>
              <a:latin typeface="UKIJ CJK"/>
              <a:ea typeface="고도 M" panose="02000503000000020004"/>
              <a:cs typeface="UKIJ CJK"/>
            </a:endParaRPr>
          </a:p>
          <a:p>
            <a:pPr marL="579755" indent="-116839">
              <a:buFontTx/>
              <a:buChar char="-"/>
              <a:tabLst>
                <a:tab pos="580390" algn="l"/>
              </a:tabLst>
            </a:pPr>
            <a:r>
              <a:rPr sz="1600" spc="-1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윈도우,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맥 그리고 리눅스를 포함한 </a:t>
            </a:r>
            <a:r>
              <a:rPr sz="1600" spc="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UNIX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플랫폼에서도 이용</a:t>
            </a:r>
            <a:r>
              <a:rPr sz="1600" spc="-10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가능</a:t>
            </a:r>
          </a:p>
          <a:p>
            <a:pPr>
              <a:spcBef>
                <a:spcPts val="60"/>
              </a:spcBef>
              <a:buFont typeface="UKIJ CJK"/>
              <a:buChar char="-"/>
            </a:pPr>
            <a:endParaRPr sz="900" dirty="0">
              <a:solidFill>
                <a:prstClr val="black"/>
              </a:solidFill>
              <a:latin typeface="UKIJ CJK"/>
              <a:ea typeface="고도 M" panose="02000503000000020004"/>
              <a:cs typeface="UKIJ CJK"/>
            </a:endParaRPr>
          </a:p>
          <a:p>
            <a:pPr marL="579755" indent="-116839">
              <a:buFontTx/>
              <a:buChar char="-"/>
              <a:tabLst>
                <a:tab pos="580390" algn="l"/>
              </a:tabLst>
            </a:pP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Java, </a:t>
            </a:r>
            <a:r>
              <a:rPr sz="1600" spc="-1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Python, </a:t>
            </a:r>
            <a:r>
              <a:rPr sz="1600" spc="-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Visual Studio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등 다양한 개발 언어 및 플랫폼과의 연동</a:t>
            </a:r>
            <a:r>
              <a:rPr sz="1600" spc="25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 </a:t>
            </a:r>
            <a:r>
              <a:rPr sz="1600" dirty="0">
                <a:solidFill>
                  <a:prstClr val="black"/>
                </a:solidFill>
                <a:latin typeface="UKIJ CJK"/>
                <a:ea typeface="고도 M" panose="02000503000000020004"/>
                <a:cs typeface="UKIJ CJK"/>
              </a:rPr>
              <a:t>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40B8E-9FA3-4F33-AC14-C3CD9052EFBB}"/>
              </a:ext>
            </a:extLst>
          </p:cNvPr>
          <p:cNvSpPr txBox="1"/>
          <p:nvPr/>
        </p:nvSpPr>
        <p:spPr>
          <a:xfrm>
            <a:off x="619041" y="363472"/>
            <a:ext cx="1261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5.  R</a:t>
            </a:r>
            <a:r>
              <a:rPr lang="ko-KR" altLang="en-US" sz="2000" b="1" dirty="0"/>
              <a:t>실습</a:t>
            </a:r>
            <a:endParaRPr lang="en-US" altLang="ko-KR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18510B-ED34-44A9-8DD3-8DE5CD124EC1}"/>
              </a:ext>
            </a:extLst>
          </p:cNvPr>
          <p:cNvSpPr txBox="1"/>
          <p:nvPr/>
        </p:nvSpPr>
        <p:spPr>
          <a:xfrm>
            <a:off x="1170274" y="139476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 프로그램 </a:t>
            </a:r>
            <a:r>
              <a:rPr lang="en-US" altLang="ko-KR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13352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212" y="6281554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EC40B8E-9FA3-4F33-AC14-C3CD9052EFBB}"/>
              </a:ext>
            </a:extLst>
          </p:cNvPr>
          <p:cNvSpPr txBox="1"/>
          <p:nvPr/>
        </p:nvSpPr>
        <p:spPr>
          <a:xfrm>
            <a:off x="619041" y="363472"/>
            <a:ext cx="1261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5.  R</a:t>
            </a:r>
            <a:r>
              <a:rPr lang="ko-KR" altLang="en-US" sz="2000" b="1" dirty="0"/>
              <a:t>실습</a:t>
            </a:r>
            <a:endParaRPr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4CA965-78C6-4D5C-8CC5-273C49B4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31" y="1322083"/>
            <a:ext cx="8835351" cy="48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9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 프로그램 </a:t>
            </a:r>
            <a:r>
              <a:rPr lang="en-US" altLang="ko-KR" dirty="0"/>
              <a:t>R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517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https://www.r-project.org/</a:t>
            </a:r>
            <a:r>
              <a:rPr lang="en-US" altLang="ko-KR" dirty="0"/>
              <a:t>  </a:t>
            </a:r>
            <a:r>
              <a:rPr lang="ko-KR" altLang="en-US" dirty="0"/>
              <a:t>접속 </a:t>
            </a:r>
            <a:r>
              <a:rPr lang="en-US" altLang="ko-KR" dirty="0"/>
              <a:t>-&gt; download 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1947" r="28832" b="45608"/>
          <a:stretch/>
        </p:blipFill>
        <p:spPr>
          <a:xfrm>
            <a:off x="2768764" y="2528979"/>
            <a:ext cx="6524865" cy="390778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749935" y="4281055"/>
            <a:ext cx="665018" cy="1828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0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 프로그램 </a:t>
            </a:r>
            <a:r>
              <a:rPr lang="en-US" altLang="ko-KR" dirty="0"/>
              <a:t>R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418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Korea</a:t>
            </a:r>
            <a:r>
              <a:rPr lang="ko-KR" altLang="en-US" dirty="0"/>
              <a:t>에서 제일 위에 있는 링크로 접속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60269" b="37780"/>
          <a:stretch/>
        </p:blipFill>
        <p:spPr>
          <a:xfrm>
            <a:off x="3548243" y="2452879"/>
            <a:ext cx="4833757" cy="410026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733800" y="5867399"/>
            <a:ext cx="1790700" cy="238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2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 프로그램 </a:t>
            </a:r>
            <a:r>
              <a:rPr lang="en-US" altLang="ko-KR" dirty="0"/>
              <a:t>R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345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R for windows </a:t>
            </a:r>
            <a:r>
              <a:rPr lang="ko-KR" altLang="en-US" dirty="0"/>
              <a:t>클릭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417" r="7917" b="27308"/>
          <a:stretch/>
        </p:blipFill>
        <p:spPr>
          <a:xfrm>
            <a:off x="2845226" y="2649290"/>
            <a:ext cx="6621087" cy="391058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993967" y="3987640"/>
            <a:ext cx="1790700" cy="238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9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 프로그램 </a:t>
            </a:r>
            <a:r>
              <a:rPr lang="en-US" altLang="ko-KR" dirty="0"/>
              <a:t>R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</a:t>
            </a:r>
            <a:r>
              <a:rPr lang="ko-KR" altLang="en-US" dirty="0"/>
              <a:t>클릭 </a:t>
            </a:r>
            <a:r>
              <a:rPr lang="en-US" altLang="ko-KR" dirty="0"/>
              <a:t>-&gt; </a:t>
            </a:r>
            <a:r>
              <a:rPr lang="ko-KR" altLang="en-US" dirty="0"/>
              <a:t>응용프로그램 실행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6666" r="20001" b="55563"/>
          <a:stretch/>
        </p:blipFill>
        <p:spPr>
          <a:xfrm>
            <a:off x="1305098" y="2631100"/>
            <a:ext cx="9448800" cy="359103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585910" y="4106842"/>
            <a:ext cx="1040912" cy="238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91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 studio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100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https://www.rstudio.com/products/rstudio/download/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-&gt; </a:t>
            </a:r>
            <a:r>
              <a:rPr lang="en-US" altLang="ko-KR" dirty="0" err="1"/>
              <a:t>RStudio</a:t>
            </a:r>
            <a:r>
              <a:rPr lang="en-US" altLang="ko-KR" dirty="0"/>
              <a:t> Desktop Free </a:t>
            </a:r>
            <a:r>
              <a:rPr lang="ko-KR" altLang="en-US" dirty="0"/>
              <a:t>다운로드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8951" r="19539" b="51861"/>
          <a:stretch/>
        </p:blipFill>
        <p:spPr>
          <a:xfrm>
            <a:off x="1610523" y="2511638"/>
            <a:ext cx="8970953" cy="378669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549535" y="5494713"/>
            <a:ext cx="1737360" cy="5153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02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 studio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719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DOWNLOAD RSTUDIO FOR WINDOWS </a:t>
            </a:r>
            <a:r>
              <a:rPr lang="ko-KR" altLang="en-US" dirty="0"/>
              <a:t>클릭 </a:t>
            </a:r>
            <a:r>
              <a:rPr lang="en-US" altLang="ko-KR" dirty="0"/>
              <a:t>-&gt; </a:t>
            </a:r>
            <a:r>
              <a:rPr lang="ko-KR" altLang="en-US" dirty="0"/>
              <a:t>응용프로그램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541" t="128" r="33612" b="46282"/>
          <a:stretch/>
        </p:blipFill>
        <p:spPr>
          <a:xfrm>
            <a:off x="2739044" y="2598737"/>
            <a:ext cx="6945150" cy="381481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06239" y="5363541"/>
            <a:ext cx="2019993" cy="6049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2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R- studio </a:t>
            </a:r>
            <a:r>
              <a:rPr lang="ko-KR" altLang="en-US" dirty="0"/>
              <a:t>설치하기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79" y="1938951"/>
            <a:ext cx="8216901" cy="44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39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269C3E-2506-4BA9-A350-C3E4DD7D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94" y="1364393"/>
            <a:ext cx="6944604" cy="48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위치가 가까워 편한 통학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7292" t="20000" r="18959" b="8269"/>
          <a:stretch/>
        </p:blipFill>
        <p:spPr>
          <a:xfrm>
            <a:off x="1381077" y="2237237"/>
            <a:ext cx="3976656" cy="3531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46" t="40577" r="76458" b="32308"/>
          <a:stretch/>
        </p:blipFill>
        <p:spPr>
          <a:xfrm>
            <a:off x="6677363" y="2237237"/>
            <a:ext cx="4229100" cy="31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79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C0F70-8C78-4BCC-8642-4EC6B7DE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29" y="1450822"/>
            <a:ext cx="8408153" cy="43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9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820955-C219-4C78-96AF-FEB181A9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7" y="1455845"/>
            <a:ext cx="4946868" cy="1669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960B06-797A-4F7C-B603-53A5A71E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34" y="1669602"/>
            <a:ext cx="5198829" cy="1821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CEC7DE-C6AA-4A4D-B98C-F23EF5D02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034" y="4018672"/>
            <a:ext cx="4183026" cy="189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48ED2-C626-4E15-8C07-C8168B471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57" y="3874446"/>
            <a:ext cx="2930604" cy="22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2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25C790-2C68-4878-B1FB-939EE288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568" y="1549714"/>
            <a:ext cx="7943407" cy="43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1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974D-E531-4351-9EE6-1DDF2EC2B289}"/>
              </a:ext>
            </a:extLst>
          </p:cNvPr>
          <p:cNvSpPr txBox="1"/>
          <p:nvPr/>
        </p:nvSpPr>
        <p:spPr>
          <a:xfrm>
            <a:off x="1170274" y="1394767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</a:t>
            </a:r>
            <a:r>
              <a:rPr lang="ko-KR" altLang="en-US" dirty="0"/>
              <a:t>내장 데이터를 이용하여 실습하기 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9CF35-C5F5-42C7-8F1A-0942A7ECFDCD}"/>
              </a:ext>
            </a:extLst>
          </p:cNvPr>
          <p:cNvSpPr txBox="1"/>
          <p:nvPr/>
        </p:nvSpPr>
        <p:spPr>
          <a:xfrm>
            <a:off x="1170274" y="1988586"/>
            <a:ext cx="638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Mtcars</a:t>
            </a:r>
            <a:r>
              <a:rPr lang="en-US" altLang="ko-KR" dirty="0"/>
              <a:t> : </a:t>
            </a:r>
            <a:r>
              <a:rPr lang="en-US" altLang="ko-KR" i="1" dirty="0"/>
              <a:t>1974 Motor Trend US </a:t>
            </a:r>
            <a:r>
              <a:rPr lang="en-US" altLang="ko-KR" i="1" dirty="0" err="1"/>
              <a:t>Megazine</a:t>
            </a:r>
            <a:r>
              <a:rPr lang="en-US" altLang="ko-KR" i="1" dirty="0"/>
              <a:t> </a:t>
            </a:r>
            <a:r>
              <a:rPr lang="ko-KR" altLang="en-US" dirty="0"/>
              <a:t>에 수록된 차량과 차량에 관련된 수치들이 기록된 자료이다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7B44A-1C5D-416D-954B-4383A2C3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4" y="2693017"/>
            <a:ext cx="6237205" cy="2399100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694A49C-E45B-4D9C-A107-45F44B7B4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55510"/>
              </p:ext>
            </p:extLst>
          </p:nvPr>
        </p:nvGraphicFramePr>
        <p:xfrm>
          <a:off x="7467600" y="1654438"/>
          <a:ext cx="3835621" cy="3909876"/>
        </p:xfrm>
        <a:graphic>
          <a:graphicData uri="http://schemas.openxmlformats.org/drawingml/2006/table">
            <a:tbl>
              <a:tblPr/>
              <a:tblGrid>
                <a:gridCol w="992526">
                  <a:extLst>
                    <a:ext uri="{9D8B030D-6E8A-4147-A177-3AD203B41FA5}">
                      <a16:colId xmlns:a16="http://schemas.microsoft.com/office/drawing/2014/main" val="1692349665"/>
                    </a:ext>
                  </a:extLst>
                </a:gridCol>
                <a:gridCol w="2843095">
                  <a:extLst>
                    <a:ext uri="{9D8B030D-6E8A-4147-A177-3AD203B41FA5}">
                      <a16:colId xmlns:a16="http://schemas.microsoft.com/office/drawing/2014/main" val="838189086"/>
                    </a:ext>
                  </a:extLst>
                </a:gridCol>
              </a:tblGrid>
              <a:tr h="30476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dirty="0" err="1">
                          <a:effectLst/>
                        </a:rPr>
                        <a:t>변수명</a:t>
                      </a:r>
                      <a:endParaRPr lang="ko-KR" altLang="en-US" sz="1100" dirty="0">
                        <a:effectLst/>
                      </a:endParaRPr>
                    </a:p>
                  </a:txBody>
                  <a:tcPr marL="46728" marR="46728" marT="46728" marB="4672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dirty="0">
                          <a:effectLst/>
                        </a:rPr>
                        <a:t>변수설명</a:t>
                      </a:r>
                    </a:p>
                  </a:txBody>
                  <a:tcPr marL="46728" marR="46728" marT="46728" marB="4672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321803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Mpg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연비 </a:t>
                      </a:r>
                      <a:r>
                        <a:rPr lang="en-US" altLang="ko-KR" sz="1100" dirty="0">
                          <a:effectLst/>
                        </a:rPr>
                        <a:t>(</a:t>
                      </a:r>
                      <a:r>
                        <a:rPr lang="en-US" sz="1100" dirty="0">
                          <a:effectLst/>
                        </a:rPr>
                        <a:t>Miles per Gallon)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994928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cyl</a:t>
                      </a:r>
                      <a:endParaRPr lang="en-US" sz="1100" dirty="0">
                        <a:effectLst/>
                      </a:endParaRP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실린더 개수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80638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disp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배기량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386106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hp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마력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964305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drat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 err="1">
                          <a:effectLst/>
                        </a:rPr>
                        <a:t>후방차축</a:t>
                      </a:r>
                      <a:r>
                        <a:rPr lang="ko-KR" altLang="en-US" sz="1100" dirty="0">
                          <a:effectLst/>
                        </a:rPr>
                        <a:t> 비율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876141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wt</a:t>
                      </a:r>
                      <a:endParaRPr lang="en-US" sz="1100" dirty="0">
                        <a:effectLst/>
                      </a:endParaRP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무게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631871"/>
                  </a:ext>
                </a:extLst>
              </a:tr>
              <a:tr h="33011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Qsec</a:t>
                      </a:r>
                      <a:endParaRPr lang="en-US" sz="1100" dirty="0">
                        <a:effectLst/>
                      </a:endParaRP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dirty="0">
                          <a:effectLst/>
                        </a:rPr>
                        <a:t>1/4 </a:t>
                      </a:r>
                      <a:r>
                        <a:rPr lang="ko-KR" altLang="en-US" sz="1100" dirty="0">
                          <a:effectLst/>
                        </a:rPr>
                        <a:t>마일에 도달하는데 걸린 시간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954533"/>
                  </a:ext>
                </a:extLst>
              </a:tr>
              <a:tr h="5320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vs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엔진 </a:t>
                      </a:r>
                      <a:r>
                        <a:rPr lang="en-US" altLang="ko-KR" sz="1100" dirty="0">
                          <a:effectLst/>
                        </a:rPr>
                        <a:t>(0 : </a:t>
                      </a:r>
                      <a:r>
                        <a:rPr lang="en-US" sz="1100" dirty="0">
                          <a:effectLst/>
                        </a:rPr>
                        <a:t>V engine 1 : Straight engine)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708470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am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변속기 </a:t>
                      </a:r>
                      <a:r>
                        <a:rPr lang="en-US" altLang="ko-KR" sz="1100" dirty="0">
                          <a:effectLst/>
                        </a:rPr>
                        <a:t>(0 : </a:t>
                      </a:r>
                      <a:r>
                        <a:rPr lang="ko-KR" altLang="en-US" sz="1100" dirty="0">
                          <a:effectLst/>
                        </a:rPr>
                        <a:t>자동</a:t>
                      </a:r>
                      <a:r>
                        <a:rPr lang="en-US" altLang="ko-KR" sz="1100" dirty="0">
                          <a:effectLst/>
                        </a:rPr>
                        <a:t>, 1 : </a:t>
                      </a:r>
                      <a:r>
                        <a:rPr lang="ko-KR" altLang="en-US" sz="1100" dirty="0">
                          <a:effectLst/>
                        </a:rPr>
                        <a:t>수동</a:t>
                      </a:r>
                      <a:r>
                        <a:rPr lang="en-US" altLang="ko-KR" sz="1100" dirty="0">
                          <a:effectLst/>
                        </a:rPr>
                        <a:t>)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462390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gear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기어 개수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25086"/>
                  </a:ext>
                </a:extLst>
              </a:tr>
              <a:tr h="304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carb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dirty="0">
                          <a:effectLst/>
                        </a:rPr>
                        <a:t>기화기</a:t>
                      </a:r>
                      <a:r>
                        <a:rPr lang="en-US" altLang="ko-KR" sz="1100" dirty="0">
                          <a:effectLst/>
                        </a:rPr>
                        <a:t>(</a:t>
                      </a:r>
                      <a:r>
                        <a:rPr lang="ko-KR" altLang="en-US" sz="1100" dirty="0">
                          <a:effectLst/>
                        </a:rPr>
                        <a:t>카뷰레터</a:t>
                      </a:r>
                      <a:r>
                        <a:rPr lang="en-US" altLang="ko-KR" sz="1100" dirty="0">
                          <a:effectLst/>
                        </a:rPr>
                        <a:t>) </a:t>
                      </a:r>
                      <a:r>
                        <a:rPr lang="ko-KR" altLang="en-US" sz="1100" dirty="0">
                          <a:effectLst/>
                        </a:rPr>
                        <a:t>개수</a:t>
                      </a:r>
                    </a:p>
                  </a:txBody>
                  <a:tcPr marL="46728" marR="46728" marT="46728" marB="467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75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705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974D-E531-4351-9EE6-1DDF2EC2B289}"/>
              </a:ext>
            </a:extLst>
          </p:cNvPr>
          <p:cNvSpPr txBox="1"/>
          <p:nvPr/>
        </p:nvSpPr>
        <p:spPr>
          <a:xfrm>
            <a:off x="1170274" y="1394767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</a:t>
            </a:r>
            <a:r>
              <a:rPr lang="ko-KR" altLang="en-US" dirty="0"/>
              <a:t>내장 데이터를 이용하여 실습하기 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FCC3D5B-9167-4F2C-8C37-818310112D48}"/>
              </a:ext>
            </a:extLst>
          </p:cNvPr>
          <p:cNvSpPr txBox="1"/>
          <p:nvPr/>
        </p:nvSpPr>
        <p:spPr>
          <a:xfrm>
            <a:off x="1170274" y="1934893"/>
            <a:ext cx="6533515" cy="14369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원형그래프(Pie</a:t>
            </a:r>
            <a:r>
              <a:rPr sz="1400" b="1" spc="-65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sz="1400" b="1" spc="5" dirty="0">
                <a:solidFill>
                  <a:srgbClr val="1F3863"/>
                </a:solidFill>
                <a:latin typeface="Malgun Gothic"/>
                <a:cs typeface="Malgun Gothic"/>
              </a:rPr>
              <a:t>Chart)</a:t>
            </a:r>
            <a:endParaRPr sz="14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  <a:spcBef>
                <a:spcPts val="1490"/>
              </a:spcBef>
            </a:pPr>
            <a:r>
              <a:rPr sz="1200" b="1" dirty="0">
                <a:latin typeface="Malgun Gothic"/>
                <a:cs typeface="Malgun Gothic"/>
              </a:rPr>
              <a:t>: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상대도수에 비례하여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중심각을 나누어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조각을</a:t>
            </a:r>
            <a:r>
              <a:rPr sz="1200" b="1" spc="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나눈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것과</a:t>
            </a:r>
            <a:r>
              <a:rPr sz="1200" b="1" spc="-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같은 형태를</a:t>
            </a:r>
            <a:r>
              <a:rPr sz="1200" b="1" spc="-1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갖도록</a:t>
            </a:r>
            <a:r>
              <a:rPr sz="1200" b="1" spc="5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하는</a:t>
            </a:r>
            <a:r>
              <a:rPr sz="1200" b="1" spc="-10" dirty="0">
                <a:latin typeface="Malgun Gothic"/>
                <a:cs typeface="Malgun Gothic"/>
              </a:rPr>
              <a:t> </a:t>
            </a:r>
            <a:r>
              <a:rPr sz="1200" b="1" dirty="0">
                <a:latin typeface="Malgun Gothic"/>
                <a:cs typeface="Malgun Gothic"/>
              </a:rPr>
              <a:t>그림.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-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전체에서</a:t>
            </a:r>
            <a:r>
              <a:rPr sz="1200" spc="-2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각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범주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또는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몇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개의 범주가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전체에서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차지하는 비율을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파악하기 쉬움.</a:t>
            </a: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75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sz="1200" dirty="0">
                <a:latin typeface="Malgun Gothic"/>
                <a:cs typeface="Malgun Gothic"/>
              </a:rPr>
              <a:t>-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범주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간의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도수를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비교하거나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도수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크기의</a:t>
            </a:r>
            <a:r>
              <a:rPr sz="1200" spc="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차이를</a:t>
            </a:r>
            <a:r>
              <a:rPr sz="1200" spc="-1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파악할</a:t>
            </a:r>
            <a:r>
              <a:rPr sz="1200" spc="-5" dirty="0">
                <a:latin typeface="Malgun Gothic"/>
                <a:cs typeface="Malgun Gothic"/>
              </a:rPr>
              <a:t> </a:t>
            </a:r>
            <a:r>
              <a:rPr sz="1200" dirty="0">
                <a:latin typeface="Malgun Gothic"/>
                <a:cs typeface="Malgun Gothic"/>
              </a:rPr>
              <a:t>때 </a:t>
            </a:r>
            <a:r>
              <a:rPr sz="1200" dirty="0" err="1">
                <a:latin typeface="Malgun Gothic"/>
                <a:cs typeface="Malgun Gothic"/>
              </a:rPr>
              <a:t>힘든</a:t>
            </a:r>
            <a:r>
              <a:rPr sz="1200" spc="-10" dirty="0">
                <a:latin typeface="Malgun Gothic"/>
                <a:cs typeface="Malgun Gothic"/>
              </a:rPr>
              <a:t> </a:t>
            </a:r>
            <a:r>
              <a:rPr lang="ko-KR" altLang="en-US" sz="1200" spc="-10" dirty="0">
                <a:latin typeface="Malgun Gothic"/>
                <a:cs typeface="Malgun Gothic"/>
              </a:rPr>
              <a:t>경</a:t>
            </a:r>
            <a:r>
              <a:rPr sz="1200" dirty="0" err="1">
                <a:latin typeface="Malgun Gothic"/>
                <a:cs typeface="Malgun Gothic"/>
              </a:rPr>
              <a:t>우가</a:t>
            </a:r>
            <a:r>
              <a:rPr sz="1200" dirty="0">
                <a:latin typeface="Malgun Gothic"/>
                <a:cs typeface="Malgun Gothic"/>
              </a:rPr>
              <a:t> 많음.</a:t>
            </a: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7801AB-6801-40BD-8293-84EDCDB8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21" y="3817987"/>
            <a:ext cx="2105025" cy="2438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CA31A7-F9D1-4AFE-A786-B1A3DD74A095}"/>
              </a:ext>
            </a:extLst>
          </p:cNvPr>
          <p:cNvSpPr/>
          <p:nvPr/>
        </p:nvSpPr>
        <p:spPr>
          <a:xfrm>
            <a:off x="1567609" y="3625927"/>
            <a:ext cx="191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pie(table(</a:t>
            </a:r>
            <a:r>
              <a:rPr lang="en-US" altLang="ko-KR" sz="1200" dirty="0" err="1"/>
              <a:t>mtcars$cyl</a:t>
            </a:r>
            <a:r>
              <a:rPr lang="en-US" altLang="ko-KR" sz="1200" dirty="0"/>
              <a:t>)) 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실린더 원형 그래프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F545E0-893B-4F1C-8AEF-E41FE675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617" y="3945657"/>
            <a:ext cx="2219325" cy="2266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95BAE1-6E0F-4EA2-A60C-C53C41724E69}"/>
              </a:ext>
            </a:extLst>
          </p:cNvPr>
          <p:cNvSpPr/>
          <p:nvPr/>
        </p:nvSpPr>
        <p:spPr>
          <a:xfrm>
            <a:off x="5638124" y="3641315"/>
            <a:ext cx="1839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pie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table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mtcars$gear</a:t>
            </a:r>
            <a:r>
              <a:rPr lang="ko-KR" altLang="en-US" sz="1200" dirty="0"/>
              <a:t>)) </a:t>
            </a:r>
            <a:endParaRPr lang="en-US" altLang="ko-KR" sz="1200" dirty="0"/>
          </a:p>
          <a:p>
            <a:r>
              <a:rPr lang="ko-KR" altLang="en-US" sz="1200" dirty="0"/>
              <a:t># 기어 원형 그래프</a:t>
            </a:r>
          </a:p>
        </p:txBody>
      </p:sp>
    </p:spTree>
    <p:extLst>
      <p:ext uri="{BB962C8B-B14F-4D97-AF65-F5344CB8AC3E}">
        <p14:creationId xmlns:p14="http://schemas.microsoft.com/office/powerpoint/2010/main" val="4063393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45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974D-E531-4351-9EE6-1DDF2EC2B289}"/>
              </a:ext>
            </a:extLst>
          </p:cNvPr>
          <p:cNvSpPr txBox="1"/>
          <p:nvPr/>
        </p:nvSpPr>
        <p:spPr>
          <a:xfrm>
            <a:off x="1170274" y="1394767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</a:t>
            </a:r>
            <a:r>
              <a:rPr lang="ko-KR" altLang="en-US" dirty="0"/>
              <a:t>내장 데이터를 이용하여 실습하기 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FCC3D5B-9167-4F2C-8C37-818310112D48}"/>
              </a:ext>
            </a:extLst>
          </p:cNvPr>
          <p:cNvSpPr txBox="1"/>
          <p:nvPr/>
        </p:nvSpPr>
        <p:spPr>
          <a:xfrm>
            <a:off x="1170274" y="1934893"/>
            <a:ext cx="6533515" cy="1460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dirty="0">
                <a:solidFill>
                  <a:srgbClr val="1F3863"/>
                </a:solidFill>
                <a:latin typeface="Malgun Gothic"/>
                <a:cs typeface="Malgun Gothic"/>
              </a:rPr>
              <a:t>막대그래프</a:t>
            </a:r>
            <a:r>
              <a:rPr lang="en-US" altLang="ko-KR" sz="1400" b="1" dirty="0">
                <a:solidFill>
                  <a:srgbClr val="1F3863"/>
                </a:solidFill>
                <a:latin typeface="Malgun Gothic"/>
                <a:cs typeface="Malgun Gothic"/>
              </a:rPr>
              <a:t>(Bar</a:t>
            </a:r>
            <a:r>
              <a:rPr lang="ko-KR" altLang="en-US" sz="1400" b="1" spc="-70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lang="en-US" altLang="ko-KR" sz="1400" b="1" spc="5" dirty="0">
                <a:solidFill>
                  <a:srgbClr val="1F3863"/>
                </a:solidFill>
                <a:latin typeface="Malgun Gothic"/>
                <a:cs typeface="Malgun Gothic"/>
              </a:rPr>
              <a:t>Chart)</a:t>
            </a:r>
            <a:endParaRPr lang="ko-KR" altLang="en-US" sz="14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  <a:spcBef>
                <a:spcPts val="1490"/>
              </a:spcBef>
            </a:pPr>
            <a:r>
              <a:rPr lang="en-US" altLang="ko-KR" sz="1200" b="1" dirty="0">
                <a:latin typeface="Malgun Gothic"/>
                <a:cs typeface="Malgun Gothic"/>
              </a:rPr>
              <a:t>:</a:t>
            </a:r>
            <a:r>
              <a:rPr lang="ko-KR" altLang="en-US" sz="1200" b="1" spc="-20" dirty="0">
                <a:latin typeface="Malgun Gothic"/>
                <a:cs typeface="Malgun Gothic"/>
              </a:rPr>
              <a:t> </a:t>
            </a:r>
            <a:r>
              <a:rPr lang="ko-KR" altLang="en-US" sz="1200" b="1" dirty="0">
                <a:latin typeface="Malgun Gothic"/>
                <a:cs typeface="Malgun Gothic"/>
              </a:rPr>
              <a:t>각 범주에</a:t>
            </a:r>
            <a:r>
              <a:rPr lang="ko-KR" altLang="en-US" sz="1200" b="1" spc="-15" dirty="0">
                <a:latin typeface="Malgun Gothic"/>
                <a:cs typeface="Malgun Gothic"/>
              </a:rPr>
              <a:t> </a:t>
            </a:r>
            <a:r>
              <a:rPr lang="ko-KR" altLang="en-US" sz="1200" b="1" dirty="0">
                <a:latin typeface="Malgun Gothic"/>
                <a:cs typeface="Malgun Gothic"/>
              </a:rPr>
              <a:t>대하여 도수의</a:t>
            </a:r>
            <a:r>
              <a:rPr lang="ko-KR" altLang="en-US" sz="1200" b="1" spc="-20" dirty="0">
                <a:latin typeface="Malgun Gothic"/>
                <a:cs typeface="Malgun Gothic"/>
              </a:rPr>
              <a:t> </a:t>
            </a:r>
            <a:r>
              <a:rPr lang="ko-KR" altLang="en-US" sz="1200" b="1" dirty="0">
                <a:latin typeface="Malgun Gothic"/>
                <a:cs typeface="Malgun Gothic"/>
              </a:rPr>
              <a:t>크기만큼 막대를</a:t>
            </a:r>
            <a:r>
              <a:rPr lang="ko-KR" altLang="en-US" sz="1200" b="1" spc="-15" dirty="0">
                <a:latin typeface="Malgun Gothic"/>
                <a:cs typeface="Malgun Gothic"/>
              </a:rPr>
              <a:t> </a:t>
            </a:r>
            <a:r>
              <a:rPr lang="ko-KR" altLang="en-US" sz="1200" b="1" dirty="0">
                <a:latin typeface="Malgun Gothic"/>
                <a:cs typeface="Malgun Gothic"/>
              </a:rPr>
              <a:t>그린</a:t>
            </a:r>
            <a:r>
              <a:rPr lang="ko-KR" altLang="en-US" sz="1200" b="1" spc="-15" dirty="0">
                <a:latin typeface="Malgun Gothic"/>
                <a:cs typeface="Malgun Gothic"/>
              </a:rPr>
              <a:t> </a:t>
            </a:r>
            <a:r>
              <a:rPr lang="ko-KR" altLang="en-US" sz="1200" b="1" dirty="0">
                <a:latin typeface="Malgun Gothic"/>
                <a:cs typeface="Malgun Gothic"/>
              </a:rPr>
              <a:t>그래프</a:t>
            </a:r>
            <a:r>
              <a:rPr lang="en-US" altLang="ko-KR" sz="1200" b="1" dirty="0">
                <a:latin typeface="Malgun Gothic"/>
                <a:cs typeface="Malgun Gothic"/>
              </a:rPr>
              <a:t>.</a:t>
            </a:r>
            <a:endParaRPr lang="ko-KR" altLang="en-US"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ko-KR" altLang="en-US" sz="9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-</a:t>
            </a:r>
            <a:r>
              <a:rPr lang="ko-KR" altLang="en-US" sz="1200" spc="-2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도수를</a:t>
            </a:r>
            <a:r>
              <a:rPr lang="ko-KR" altLang="en-US" sz="1200" spc="-2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이용하든</a:t>
            </a:r>
            <a:r>
              <a:rPr lang="ko-KR" altLang="en-US" sz="1200" spc="-5" dirty="0">
                <a:latin typeface="Malgun Gothic"/>
                <a:cs typeface="Malgun Gothic"/>
              </a:rPr>
              <a:t> </a:t>
            </a:r>
            <a:r>
              <a:rPr lang="ko-KR" altLang="en-US" sz="1200" dirty="0" err="1">
                <a:latin typeface="Malgun Gothic"/>
                <a:cs typeface="Malgun Gothic"/>
              </a:rPr>
              <a:t>상대도수를</a:t>
            </a:r>
            <a:r>
              <a:rPr lang="ko-KR" altLang="en-US" sz="1200" spc="-1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이용하든</a:t>
            </a:r>
            <a:r>
              <a:rPr lang="ko-KR" altLang="en-US" sz="1200" spc="-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그림의</a:t>
            </a:r>
            <a:r>
              <a:rPr lang="ko-KR" altLang="en-US" sz="1200" spc="-2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모양은</a:t>
            </a:r>
            <a:r>
              <a:rPr lang="ko-KR" altLang="en-US" sz="1200" spc="-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같음</a:t>
            </a:r>
            <a:r>
              <a:rPr lang="en-US" altLang="ko-KR" sz="12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lang="ko-KR" altLang="en-US" sz="7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200" dirty="0">
                <a:latin typeface="Malgun Gothic"/>
                <a:cs typeface="Malgun Gothic"/>
              </a:rPr>
              <a:t>-</a:t>
            </a:r>
            <a:r>
              <a:rPr lang="ko-KR" altLang="en-US" sz="1200" spc="-2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각</a:t>
            </a:r>
            <a:r>
              <a:rPr lang="ko-KR" altLang="en-US" sz="1200" spc="-1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범주</a:t>
            </a:r>
            <a:r>
              <a:rPr lang="ko-KR" altLang="en-US" sz="1200" spc="-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간의</a:t>
            </a:r>
            <a:r>
              <a:rPr lang="ko-KR" altLang="en-US" sz="1200" spc="-20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도수를</a:t>
            </a:r>
            <a:r>
              <a:rPr lang="ko-KR" altLang="en-US" sz="1200" spc="-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비교하는데</a:t>
            </a:r>
            <a:r>
              <a:rPr lang="ko-KR" altLang="en-US" sz="1200" spc="-15" dirty="0">
                <a:latin typeface="Malgun Gothic"/>
                <a:cs typeface="Malgun Gothic"/>
              </a:rPr>
              <a:t> </a:t>
            </a:r>
            <a:r>
              <a:rPr lang="ko-KR" altLang="en-US" sz="1200" dirty="0">
                <a:latin typeface="Malgun Gothic"/>
                <a:cs typeface="Malgun Gothic"/>
              </a:rPr>
              <a:t>용이</a:t>
            </a:r>
            <a:r>
              <a:rPr lang="en-US" altLang="ko-KR" sz="12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623F9E-1A00-4135-A59D-CC46A6A12029}"/>
              </a:ext>
            </a:extLst>
          </p:cNvPr>
          <p:cNvSpPr/>
          <p:nvPr/>
        </p:nvSpPr>
        <p:spPr>
          <a:xfrm>
            <a:off x="1170274" y="3332670"/>
            <a:ext cx="79723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barplot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da</a:t>
            </a:r>
            <a:r>
              <a:rPr lang="en-US" altLang="ko-KR" sz="1600" dirty="0"/>
              <a:t>t</a:t>
            </a:r>
            <a:r>
              <a:rPr lang="ko-KR" altLang="en-US" sz="1600" dirty="0"/>
              <a:t>1$height, </a:t>
            </a:r>
            <a:r>
              <a:rPr lang="ko-KR" altLang="en-US" sz="1600" dirty="0" err="1"/>
              <a:t>ylab</a:t>
            </a:r>
            <a:r>
              <a:rPr lang="ko-KR" altLang="en-US" sz="1600" dirty="0"/>
              <a:t> = </a:t>
            </a:r>
            <a:r>
              <a:rPr lang="en-US" altLang="ko-KR" sz="1600" dirty="0"/>
              <a:t>“height”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names.arg</a:t>
            </a:r>
            <a:r>
              <a:rPr lang="ko-KR" altLang="en-US" sz="1600" dirty="0"/>
              <a:t> = dat1$label, </a:t>
            </a:r>
            <a:r>
              <a:rPr lang="ko-KR" altLang="en-US" sz="1600" dirty="0" err="1"/>
              <a:t>col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rainbow</a:t>
            </a:r>
            <a:r>
              <a:rPr lang="ko-KR" altLang="en-US" sz="1600" dirty="0"/>
              <a:t>(3, </a:t>
            </a:r>
            <a:r>
              <a:rPr lang="ko-KR" altLang="en-US" sz="1600" dirty="0" err="1"/>
              <a:t>s</a:t>
            </a:r>
            <a:r>
              <a:rPr lang="ko-KR" altLang="en-US" sz="1600" dirty="0"/>
              <a:t> = 0.2), </a:t>
            </a:r>
            <a:r>
              <a:rPr lang="ko-KR" altLang="en-US" sz="1600" dirty="0" err="1"/>
              <a:t>ylim</a:t>
            </a:r>
            <a:r>
              <a:rPr lang="ko-KR" altLang="en-US" sz="1600" dirty="0"/>
              <a:t> = c(0,200))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8A7C2E-2357-4798-BE65-031E9C96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82" y="3917445"/>
            <a:ext cx="3675214" cy="2727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E42822-8342-4D0D-AA24-425D03CF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23" r="3114"/>
          <a:stretch/>
        </p:blipFill>
        <p:spPr>
          <a:xfrm>
            <a:off x="6417235" y="3799772"/>
            <a:ext cx="3675214" cy="2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3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974D-E531-4351-9EE6-1DDF2EC2B289}"/>
              </a:ext>
            </a:extLst>
          </p:cNvPr>
          <p:cNvSpPr txBox="1"/>
          <p:nvPr/>
        </p:nvSpPr>
        <p:spPr>
          <a:xfrm>
            <a:off x="1170274" y="1394767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</a:t>
            </a:r>
            <a:r>
              <a:rPr lang="ko-KR" altLang="en-US" dirty="0"/>
              <a:t>내장 데이터를 이용하여 실습하기 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E5353FB-8579-402E-A258-0AE2B08A1A92}"/>
              </a:ext>
            </a:extLst>
          </p:cNvPr>
          <p:cNvSpPr txBox="1"/>
          <p:nvPr/>
        </p:nvSpPr>
        <p:spPr>
          <a:xfrm>
            <a:off x="1170274" y="1934893"/>
            <a:ext cx="9282409" cy="167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dirty="0" err="1">
                <a:solidFill>
                  <a:srgbClr val="1F3863"/>
                </a:solidFill>
                <a:latin typeface="Malgun Gothic"/>
                <a:cs typeface="Malgun Gothic"/>
              </a:rPr>
              <a:t>점도표</a:t>
            </a:r>
            <a:r>
              <a:rPr lang="en-US" altLang="ko-KR" sz="1600" b="1" dirty="0">
                <a:solidFill>
                  <a:srgbClr val="1F3863"/>
                </a:solidFill>
                <a:latin typeface="Malgun Gothic"/>
                <a:cs typeface="Malgun Gothic"/>
              </a:rPr>
              <a:t>(Dot</a:t>
            </a:r>
            <a:r>
              <a:rPr lang="ko-KR" altLang="en-US" sz="1600" b="1" spc="-55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b="1" spc="-5" dirty="0">
                <a:solidFill>
                  <a:srgbClr val="1F3863"/>
                </a:solidFill>
                <a:latin typeface="Malgun Gothic"/>
                <a:cs typeface="Malgun Gothic"/>
              </a:rPr>
              <a:t>Diagram)</a:t>
            </a:r>
            <a:endParaRPr lang="ko-KR" altLang="en-US" sz="16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  <a:spcBef>
                <a:spcPts val="1490"/>
              </a:spcBef>
            </a:pPr>
            <a:r>
              <a:rPr lang="en-US" altLang="ko-KR" sz="1400" b="1" dirty="0">
                <a:latin typeface="Malgun Gothic"/>
                <a:cs typeface="Malgun Gothic"/>
              </a:rPr>
              <a:t>: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수평선을 긋고</a:t>
            </a:r>
            <a:r>
              <a:rPr lang="ko-KR" altLang="en-US" sz="1400" b="1" spc="-10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눈금을 표시한</a:t>
            </a:r>
            <a:r>
              <a:rPr lang="ko-KR" altLang="en-US" sz="1400" b="1" spc="-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후 각</a:t>
            </a:r>
            <a:r>
              <a:rPr lang="ko-KR" altLang="en-US" sz="1400" b="1" spc="-10" dirty="0">
                <a:latin typeface="Malgun Gothic"/>
                <a:cs typeface="Malgun Gothic"/>
              </a:rPr>
              <a:t> </a:t>
            </a:r>
            <a:r>
              <a:rPr lang="ko-KR" altLang="en-US" sz="1400" b="1" dirty="0" err="1">
                <a:latin typeface="Malgun Gothic"/>
                <a:cs typeface="Malgun Gothic"/>
              </a:rPr>
              <a:t>관측값에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해당되는</a:t>
            </a:r>
            <a:r>
              <a:rPr lang="ko-KR" altLang="en-US" sz="1400" b="1" spc="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위치에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점을 찍어</a:t>
            </a:r>
            <a:r>
              <a:rPr lang="ko-KR" altLang="en-US" sz="1400" b="1" spc="-10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표시</a:t>
            </a:r>
            <a:r>
              <a:rPr lang="en-US" altLang="ko-KR" sz="1400" b="1" dirty="0">
                <a:latin typeface="Malgun Gothic"/>
                <a:cs typeface="Malgun Gothic"/>
              </a:rPr>
              <a:t>.</a:t>
            </a:r>
            <a:endParaRPr lang="ko-KR" altLang="en-US"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ko-KR" altLang="en-US" sz="4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 err="1">
                <a:latin typeface="Malgun Gothic"/>
                <a:cs typeface="Malgun Gothic"/>
              </a:rPr>
              <a:t>관측값의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개수가 상대적으로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적은 </a:t>
            </a:r>
            <a:r>
              <a:rPr lang="ko-KR" altLang="en-US" sz="1400" spc="-5" dirty="0">
                <a:latin typeface="Malgun Gothic"/>
                <a:cs typeface="Malgun Gothic"/>
              </a:rPr>
              <a:t>경우</a:t>
            </a:r>
            <a:r>
              <a:rPr lang="en-US" altLang="ko-KR" sz="1400" spc="-5" dirty="0">
                <a:latin typeface="Malgun Gothic"/>
                <a:cs typeface="Malgun Gothic"/>
              </a:rPr>
              <a:t>(20</a:t>
            </a:r>
            <a:r>
              <a:rPr lang="ko-KR" altLang="en-US" sz="1400" dirty="0">
                <a:latin typeface="Malgun Gothic"/>
                <a:cs typeface="Malgun Gothic"/>
              </a:rPr>
              <a:t> 또는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en-US" altLang="ko-KR" sz="1400" spc="-5" dirty="0">
                <a:latin typeface="Malgun Gothic"/>
                <a:cs typeface="Malgun Gothic"/>
              </a:rPr>
              <a:t>25 </a:t>
            </a:r>
            <a:r>
              <a:rPr lang="ko-KR" altLang="en-US" sz="1400" spc="-5" dirty="0">
                <a:latin typeface="Malgun Gothic"/>
                <a:cs typeface="Malgun Gothic"/>
              </a:rPr>
              <a:t>이하</a:t>
            </a:r>
            <a:r>
              <a:rPr lang="en-US" altLang="ko-KR" sz="1400" spc="-5" dirty="0">
                <a:latin typeface="Malgun Gothic"/>
                <a:cs typeface="Malgun Gothic"/>
              </a:rPr>
              <a:t>)</a:t>
            </a:r>
            <a:r>
              <a:rPr lang="ko-KR" altLang="en-US" sz="1400" spc="-5" dirty="0">
                <a:latin typeface="Malgun Gothic"/>
                <a:cs typeface="Malgun Gothic"/>
              </a:rPr>
              <a:t>에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이용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lang="ko-KR" altLang="en-US" sz="8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2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전체</a:t>
            </a:r>
            <a:r>
              <a:rPr lang="ko-KR" altLang="en-US" sz="1400" spc="-2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자료의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개요</a:t>
            </a:r>
            <a:r>
              <a:rPr lang="ko-KR" altLang="en-US" sz="1400" spc="-2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파악에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용이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lang="ko-KR" altLang="en-US" sz="8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 err="1">
                <a:latin typeface="Malgun Gothic"/>
                <a:cs typeface="Malgun Gothic"/>
              </a:rPr>
              <a:t>관측값의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개수가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많아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점도표에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뭉쳐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보일 경우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자료의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크기에 따라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묶음으로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묶어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분석하는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것이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효율적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D50A4D-FCFC-43D8-8BBA-FDE10A4B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6" y="3637995"/>
            <a:ext cx="4016445" cy="30484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834DE4-F50C-438B-BAC7-E8C993E38CB4}"/>
              </a:ext>
            </a:extLst>
          </p:cNvPr>
          <p:cNvSpPr/>
          <p:nvPr/>
        </p:nvSpPr>
        <p:spPr>
          <a:xfrm>
            <a:off x="5469621" y="4394083"/>
            <a:ext cx="4889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x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mtcars$wt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mtcars$mpg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xlab</a:t>
            </a:r>
            <a:r>
              <a:rPr lang="ko-KR" altLang="en-US" sz="1200" dirty="0"/>
              <a:t> = "</a:t>
            </a:r>
            <a:r>
              <a:rPr lang="ko-KR" altLang="en-US" sz="1200" dirty="0" err="1"/>
              <a:t>wt</a:t>
            </a:r>
            <a:r>
              <a:rPr lang="ko-KR" altLang="en-US" sz="1200" dirty="0"/>
              <a:t>" , </a:t>
            </a:r>
            <a:r>
              <a:rPr lang="ko-KR" altLang="en-US" sz="1200" dirty="0" err="1"/>
              <a:t>ylab</a:t>
            </a:r>
            <a:r>
              <a:rPr lang="ko-KR" altLang="en-US" sz="1200" dirty="0"/>
              <a:t> = "</a:t>
            </a:r>
            <a:r>
              <a:rPr lang="ko-KR" altLang="en-US" sz="1200" dirty="0" err="1"/>
              <a:t>mpg</a:t>
            </a:r>
            <a:r>
              <a:rPr lang="ko-KR" altLang="en-US" sz="1200" dirty="0"/>
              <a:t>", </a:t>
            </a:r>
            <a:r>
              <a:rPr lang="en-US" altLang="ko-KR" sz="1200" dirty="0"/>
              <a:t>	</a:t>
            </a:r>
            <a:r>
              <a:rPr lang="ko-KR" altLang="en-US" sz="1200" dirty="0" err="1"/>
              <a:t>main</a:t>
            </a:r>
            <a:r>
              <a:rPr lang="ko-KR" altLang="en-US" sz="1200" dirty="0"/>
              <a:t> = "</a:t>
            </a:r>
            <a:r>
              <a:rPr lang="ko-KR" altLang="en-US" sz="1200" dirty="0" err="1"/>
              <a:t>wt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mpg</a:t>
            </a:r>
            <a:r>
              <a:rPr lang="ko-KR" altLang="en-US" sz="1200" dirty="0"/>
              <a:t>", </a:t>
            </a:r>
            <a:r>
              <a:rPr lang="ko-KR" altLang="en-US" sz="1200" dirty="0" err="1"/>
              <a:t>cex</a:t>
            </a:r>
            <a:r>
              <a:rPr lang="ko-KR" altLang="en-US" sz="1200" dirty="0"/>
              <a:t> = 1.5, </a:t>
            </a:r>
            <a:r>
              <a:rPr lang="ko-KR" altLang="en-US" sz="1200" dirty="0" err="1"/>
              <a:t>col</a:t>
            </a:r>
            <a:r>
              <a:rPr lang="ko-KR" altLang="en-US" sz="1200" dirty="0"/>
              <a:t> = "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", </a:t>
            </a:r>
            <a:r>
              <a:rPr lang="ko-KR" altLang="en-US" sz="1200" dirty="0" err="1"/>
              <a:t>pch</a:t>
            </a:r>
            <a:r>
              <a:rPr lang="ko-KR" altLang="en-US" sz="1200" dirty="0"/>
              <a:t> = 8) </a:t>
            </a:r>
            <a:endParaRPr lang="en-US" altLang="ko-KR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cex</a:t>
            </a:r>
            <a:r>
              <a:rPr lang="ko-KR" altLang="en-US" sz="1200" dirty="0"/>
              <a:t> : 점의 크기, </a:t>
            </a:r>
            <a:r>
              <a:rPr lang="ko-KR" altLang="en-US" sz="1200" dirty="0" err="1"/>
              <a:t>pch</a:t>
            </a:r>
            <a:r>
              <a:rPr lang="ko-KR" altLang="en-US" sz="1200" dirty="0"/>
              <a:t> = 점의 모양</a:t>
            </a:r>
          </a:p>
        </p:txBody>
      </p:sp>
    </p:spTree>
    <p:extLst>
      <p:ext uri="{BB962C8B-B14F-4D97-AF65-F5344CB8AC3E}">
        <p14:creationId xmlns:p14="http://schemas.microsoft.com/office/powerpoint/2010/main" val="3247096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A974D-E531-4351-9EE6-1DDF2EC2B289}"/>
              </a:ext>
            </a:extLst>
          </p:cNvPr>
          <p:cNvSpPr txBox="1"/>
          <p:nvPr/>
        </p:nvSpPr>
        <p:spPr>
          <a:xfrm>
            <a:off x="1170274" y="1394767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</a:t>
            </a:r>
            <a:r>
              <a:rPr lang="ko-KR" altLang="en-US" dirty="0"/>
              <a:t>내장 데이터를 이용하여 실습하기 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E5353FB-8579-402E-A258-0AE2B08A1A92}"/>
              </a:ext>
            </a:extLst>
          </p:cNvPr>
          <p:cNvSpPr txBox="1"/>
          <p:nvPr/>
        </p:nvSpPr>
        <p:spPr>
          <a:xfrm>
            <a:off x="1170274" y="1934893"/>
            <a:ext cx="9366298" cy="172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dirty="0">
                <a:solidFill>
                  <a:srgbClr val="1F3863"/>
                </a:solidFill>
                <a:latin typeface="Malgun Gothic"/>
                <a:cs typeface="Malgun Gothic"/>
              </a:rPr>
              <a:t>히스토그램</a:t>
            </a:r>
            <a:r>
              <a:rPr lang="en-US" altLang="ko-KR" sz="1600" b="1" dirty="0">
                <a:solidFill>
                  <a:srgbClr val="1F3863"/>
                </a:solidFill>
                <a:latin typeface="Malgun Gothic"/>
                <a:cs typeface="Malgun Gothic"/>
              </a:rPr>
              <a:t>(Histogram)</a:t>
            </a:r>
            <a:endParaRPr lang="ko-KR" altLang="en-US" sz="16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  <a:spcBef>
                <a:spcPts val="1490"/>
              </a:spcBef>
            </a:pPr>
            <a:r>
              <a:rPr lang="en-US" altLang="ko-KR" sz="1400" b="1" dirty="0">
                <a:latin typeface="Malgun Gothic"/>
                <a:cs typeface="Malgun Gothic"/>
              </a:rPr>
              <a:t>: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각</a:t>
            </a:r>
            <a:r>
              <a:rPr lang="ko-KR" altLang="en-US" sz="1400" b="1" spc="-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계급에</a:t>
            </a:r>
            <a:r>
              <a:rPr lang="ko-KR" altLang="en-US" sz="1400" b="1" spc="-10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대하여</a:t>
            </a:r>
            <a:r>
              <a:rPr lang="ko-KR" altLang="en-US" sz="1400" b="1" spc="-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범주형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자료에서의 막대그래프와</a:t>
            </a:r>
            <a:r>
              <a:rPr lang="ko-KR" altLang="en-US" sz="1400" b="1" spc="-15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같은</a:t>
            </a:r>
            <a:r>
              <a:rPr lang="ko-KR" altLang="en-US" sz="1400" b="1" spc="-10" dirty="0">
                <a:latin typeface="Malgun Gothic"/>
                <a:cs typeface="Malgun Gothic"/>
              </a:rPr>
              <a:t> </a:t>
            </a:r>
            <a:r>
              <a:rPr lang="ko-KR" altLang="en-US" sz="1400" b="1" dirty="0">
                <a:latin typeface="Malgun Gothic"/>
                <a:cs typeface="Malgun Gothic"/>
              </a:rPr>
              <a:t>모양의 그림</a:t>
            </a:r>
            <a:r>
              <a:rPr lang="en-US" altLang="ko-KR" sz="1400" b="1" dirty="0">
                <a:latin typeface="Malgun Gothic"/>
                <a:cs typeface="Malgun Gothic"/>
              </a:rPr>
              <a:t>.</a:t>
            </a:r>
            <a:endParaRPr lang="ko-KR" altLang="en-US" sz="14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ko-KR" altLang="en-US" sz="10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각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계급구간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간의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도수를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 err="1">
                <a:latin typeface="Malgun Gothic"/>
                <a:cs typeface="Malgun Gothic"/>
              </a:rPr>
              <a:t>비교뿐만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아니라</a:t>
            </a:r>
            <a:r>
              <a:rPr lang="en-US" altLang="ko-KR" sz="1400" dirty="0">
                <a:latin typeface="Malgun Gothic"/>
                <a:cs typeface="Malgun Gothic"/>
              </a:rPr>
              <a:t>,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계급구간에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따른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도수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변화의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경향</a:t>
            </a:r>
            <a:r>
              <a:rPr lang="en-US" altLang="ko-KR" sz="1400" dirty="0">
                <a:latin typeface="Malgun Gothic"/>
                <a:cs typeface="Malgun Gothic"/>
              </a:rPr>
              <a:t>,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즉 자료의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분포를</a:t>
            </a:r>
            <a:r>
              <a:rPr lang="ko-KR" altLang="en-US" sz="1400" spc="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알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수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있음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lang="ko-KR" altLang="en-US" sz="7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2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전체</a:t>
            </a:r>
            <a:r>
              <a:rPr lang="ko-KR" altLang="en-US" sz="1400" spc="-2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면적은</a:t>
            </a:r>
            <a:r>
              <a:rPr lang="ko-KR" altLang="en-US" sz="1400" spc="-10" dirty="0">
                <a:latin typeface="Malgun Gothic"/>
                <a:cs typeface="Malgun Gothic"/>
              </a:rPr>
              <a:t> </a:t>
            </a:r>
            <a:r>
              <a:rPr lang="en-US" altLang="ko-KR" sz="1400" spc="-5" dirty="0">
                <a:latin typeface="Malgun Gothic"/>
                <a:cs typeface="Malgun Gothic"/>
              </a:rPr>
              <a:t>1</a:t>
            </a:r>
            <a:r>
              <a:rPr lang="ko-KR" altLang="en-US" sz="1400" spc="-5" dirty="0">
                <a:latin typeface="Malgun Gothic"/>
                <a:cs typeface="Malgun Gothic"/>
              </a:rPr>
              <a:t>이</a:t>
            </a:r>
            <a:r>
              <a:rPr lang="ko-KR" altLang="en-US" sz="1400" spc="-2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됨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lang="ko-KR" altLang="en-US" sz="700" dirty="0">
              <a:latin typeface="Malgun Gothic"/>
              <a:cs typeface="Malgun Gothic"/>
            </a:endParaRPr>
          </a:p>
          <a:p>
            <a:pPr marL="457834">
              <a:lnSpc>
                <a:spcPct val="100000"/>
              </a:lnSpc>
            </a:pPr>
            <a:r>
              <a:rPr lang="en-US" altLang="ko-KR" sz="1400" dirty="0">
                <a:latin typeface="Malgun Gothic"/>
                <a:cs typeface="Malgun Gothic"/>
              </a:rPr>
              <a:t>-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막대의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높이</a:t>
            </a:r>
            <a:r>
              <a:rPr lang="ko-KR" altLang="en-US" sz="1400" spc="-5" dirty="0">
                <a:latin typeface="Malgun Gothic"/>
                <a:cs typeface="Malgun Gothic"/>
              </a:rPr>
              <a:t> </a:t>
            </a:r>
            <a:r>
              <a:rPr lang="en-US" altLang="ko-KR" sz="1400" dirty="0">
                <a:latin typeface="Malgun Gothic"/>
                <a:cs typeface="Malgun Gothic"/>
              </a:rPr>
              <a:t>:</a:t>
            </a:r>
            <a:r>
              <a:rPr lang="ko-KR" altLang="en-US" sz="1400" spc="409" dirty="0">
                <a:latin typeface="Malgun Gothic"/>
                <a:cs typeface="Malgun Gothic"/>
              </a:rPr>
              <a:t> </a:t>
            </a:r>
            <a:r>
              <a:rPr lang="ko-KR" altLang="en-US" sz="1400" dirty="0" err="1">
                <a:latin typeface="Malgun Gothic"/>
                <a:cs typeface="Malgun Gothic"/>
              </a:rPr>
              <a:t>상대도수를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계급구간의</a:t>
            </a:r>
            <a:r>
              <a:rPr lang="ko-KR" altLang="en-US" sz="1400" spc="-20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폭으로 나눈</a:t>
            </a:r>
            <a:r>
              <a:rPr lang="ko-KR" altLang="en-US" sz="1400" spc="-15" dirty="0"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latin typeface="Malgun Gothic"/>
                <a:cs typeface="Malgun Gothic"/>
              </a:rPr>
              <a:t>값</a:t>
            </a:r>
            <a:r>
              <a:rPr lang="en-US" altLang="ko-KR" sz="1400" dirty="0"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0D252F-C32E-4A8E-ABEB-6E92C7547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78" y="3820683"/>
            <a:ext cx="3354497" cy="26192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BD795E-94AB-4CDE-BE9F-6D8C38185924}"/>
              </a:ext>
            </a:extLst>
          </p:cNvPr>
          <p:cNvSpPr/>
          <p:nvPr/>
        </p:nvSpPr>
        <p:spPr>
          <a:xfrm>
            <a:off x="5008710" y="4365640"/>
            <a:ext cx="3382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hist</a:t>
            </a:r>
            <a:r>
              <a:rPr lang="ko-KR" altLang="en-US" dirty="0"/>
              <a:t>(</a:t>
            </a:r>
            <a:r>
              <a:rPr lang="ko-KR" altLang="en-US" dirty="0" err="1"/>
              <a:t>mtcars$mpg</a:t>
            </a:r>
            <a:r>
              <a:rPr lang="ko-KR" altLang="en-US" dirty="0"/>
              <a:t>, </a:t>
            </a:r>
            <a:r>
              <a:rPr lang="ko-KR" altLang="en-US" dirty="0" err="1"/>
              <a:t>breaks</a:t>
            </a:r>
            <a:r>
              <a:rPr lang="ko-KR" altLang="en-US" dirty="0"/>
              <a:t> = 10)</a:t>
            </a:r>
            <a:endParaRPr lang="en-US" altLang="ko-KR" dirty="0"/>
          </a:p>
          <a:p>
            <a:r>
              <a:rPr lang="en-US" altLang="ko-KR" dirty="0"/>
              <a:t># breaks = </a:t>
            </a:r>
            <a:r>
              <a:rPr lang="ko-KR" altLang="en-US" dirty="0"/>
              <a:t>블록 개수 </a:t>
            </a:r>
            <a:endParaRPr lang="en-US" altLang="ko-KR" dirty="0"/>
          </a:p>
          <a:p>
            <a:r>
              <a:rPr lang="en-US" altLang="ko-KR" dirty="0"/>
              <a:t># breaks</a:t>
            </a:r>
            <a:r>
              <a:rPr lang="ko-KR" altLang="en-US" dirty="0"/>
              <a:t>을 사용 안 해도 됨</a:t>
            </a:r>
          </a:p>
        </p:txBody>
      </p:sp>
    </p:spTree>
    <p:extLst>
      <p:ext uri="{BB962C8B-B14F-4D97-AF65-F5344CB8AC3E}">
        <p14:creationId xmlns:p14="http://schemas.microsoft.com/office/powerpoint/2010/main" val="3914713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99653-BECE-4C98-A1F7-FD1F8050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38" y="1359064"/>
            <a:ext cx="8523129" cy="46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49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E8C0F365-264C-487D-B1D9-C8AA03A8FBEB}"/>
              </a:ext>
            </a:extLst>
          </p:cNvPr>
          <p:cNvSpPr txBox="1"/>
          <p:nvPr/>
        </p:nvSpPr>
        <p:spPr>
          <a:xfrm>
            <a:off x="1270276" y="1464928"/>
            <a:ext cx="8318341" cy="31527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데이터</a:t>
            </a:r>
            <a:r>
              <a:rPr sz="1400" b="1" spc="-60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입력하기</a:t>
            </a:r>
            <a:endParaRPr sz="140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33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death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&lt;- c(2,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1, 2,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2, 5,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8, 3,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9, 2,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7,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endParaRPr sz="1400" dirty="0">
              <a:latin typeface="Calibri"/>
              <a:cs typeface="Calibri"/>
            </a:endParaRPr>
          </a:p>
          <a:p>
            <a:pPr marR="17780" algn="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10,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6, 2,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1,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3, 3,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3, 2,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1,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endParaRPr sz="1400" dirty="0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5, 3,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6, 2,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3, 3,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9,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6, 6,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endParaRPr sz="1400" dirty="0">
              <a:latin typeface="Calibri"/>
              <a:cs typeface="Calibri"/>
            </a:endParaRPr>
          </a:p>
          <a:p>
            <a:pPr marR="233045" algn="ctr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5,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1,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4,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6,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2,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3,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0000"/>
                </a:solidFill>
                <a:latin typeface="Calibri"/>
                <a:cs typeface="Calibri"/>
              </a:rPr>
              <a:t>6)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도수분포표</a:t>
            </a:r>
            <a:r>
              <a:rPr sz="1400" b="1" spc="-60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만들기</a:t>
            </a:r>
            <a:endParaRPr sz="1400" dirty="0">
              <a:latin typeface="Malgun Gothic"/>
              <a:cs typeface="Malgun Gothic"/>
            </a:endParaRPr>
          </a:p>
          <a:p>
            <a:pPr marL="657860">
              <a:lnSpc>
                <a:spcPts val="1675"/>
              </a:lnSpc>
              <a:spcBef>
                <a:spcPts val="1290"/>
              </a:spcBef>
            </a:pPr>
            <a:r>
              <a:rPr sz="1400" dirty="0">
                <a:latin typeface="Calibri"/>
                <a:cs typeface="Calibri"/>
              </a:rPr>
              <a:t>#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le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Malgun Gothic"/>
                <a:cs typeface="Malgun Gothic"/>
              </a:rPr>
              <a:t>데이터</a:t>
            </a:r>
            <a:r>
              <a:rPr sz="1400" dirty="0">
                <a:latin typeface="Calibri"/>
                <a:cs typeface="Calibri"/>
              </a:rPr>
              <a:t>)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Malgun Gothic"/>
                <a:cs typeface="Malgun Gothic"/>
              </a:rPr>
              <a:t>도수분포표를</a:t>
            </a:r>
            <a:r>
              <a:rPr sz="1400" spc="-204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만드는</a:t>
            </a:r>
            <a:r>
              <a:rPr sz="1400" spc="-19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함수</a:t>
            </a:r>
            <a:r>
              <a:rPr sz="1400" dirty="0">
                <a:latin typeface="Calibri"/>
                <a:cs typeface="Calibri"/>
              </a:rPr>
              <a:t>.</a:t>
            </a:r>
            <a:endParaRPr sz="1400" i="1" dirty="0">
              <a:latin typeface="Calibri"/>
              <a:cs typeface="Calibri"/>
            </a:endParaRPr>
          </a:p>
          <a:p>
            <a:pPr marL="657860" marR="5951855">
              <a:lnSpc>
                <a:spcPts val="1680"/>
              </a:lnSpc>
              <a:spcBef>
                <a:spcPts val="50"/>
              </a:spcBef>
            </a:pP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i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i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400" i="1" spc="-10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le</a:t>
            </a:r>
            <a:r>
              <a:rPr sz="1400" i="1" spc="-10" dirty="0">
                <a:solidFill>
                  <a:srgbClr val="FF0000"/>
                </a:solidFill>
                <a:latin typeface="Calibri"/>
                <a:cs typeface="Calibri"/>
              </a:rPr>
              <a:t>(d</a:t>
            </a: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400" i="1" spc="-1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400" i="1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400" i="1" dirty="0">
                <a:solidFill>
                  <a:srgbClr val="FF0000"/>
                </a:solidFill>
                <a:latin typeface="Calibri"/>
                <a:cs typeface="Calibri"/>
              </a:rPr>
              <a:t>)  </a:t>
            </a:r>
            <a:r>
              <a:rPr sz="1400" i="1" spc="-5" dirty="0">
                <a:latin typeface="Calibri"/>
                <a:cs typeface="Calibri"/>
              </a:rPr>
              <a:t>death</a:t>
            </a:r>
            <a:endParaRPr sz="1400" i="1" dirty="0">
              <a:latin typeface="Calibri"/>
              <a:cs typeface="Calibri"/>
            </a:endParaRPr>
          </a:p>
          <a:p>
            <a:pPr marL="697865">
              <a:lnSpc>
                <a:spcPts val="1635"/>
              </a:lnSpc>
            </a:pPr>
            <a:r>
              <a:rPr sz="1400" i="1" dirty="0">
                <a:latin typeface="Calibri"/>
                <a:cs typeface="Calibri"/>
              </a:rPr>
              <a:t>1</a:t>
            </a:r>
            <a:r>
              <a:rPr sz="1400" i="1" spc="29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i="1" spc="30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3</a:t>
            </a:r>
            <a:r>
              <a:rPr sz="1400" i="1" spc="29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4</a:t>
            </a:r>
            <a:r>
              <a:rPr sz="1400" i="1" spc="30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5</a:t>
            </a:r>
            <a:r>
              <a:rPr sz="1400" i="1" spc="29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6</a:t>
            </a:r>
            <a:r>
              <a:rPr sz="1400" i="1" spc="30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7</a:t>
            </a:r>
            <a:r>
              <a:rPr sz="1400" i="1" spc="29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8</a:t>
            </a:r>
            <a:r>
              <a:rPr sz="1400" i="1" spc="30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9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spc="-5" dirty="0">
                <a:latin typeface="Calibri"/>
                <a:cs typeface="Calibri"/>
              </a:rPr>
              <a:t>10</a:t>
            </a:r>
            <a:endParaRPr sz="1400" i="1" dirty="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</a:pPr>
            <a:r>
              <a:rPr sz="1400" i="1" dirty="0">
                <a:latin typeface="Calibri"/>
                <a:cs typeface="Calibri"/>
              </a:rPr>
              <a:t>4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33</a:t>
            </a:r>
            <a:r>
              <a:rPr sz="1400" i="1" spc="-1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48</a:t>
            </a:r>
            <a:r>
              <a:rPr sz="1400" i="1" spc="29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7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11</a:t>
            </a:r>
            <a:r>
              <a:rPr sz="1400" i="1" spc="-1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22</a:t>
            </a:r>
            <a:r>
              <a:rPr sz="1400" i="1" spc="30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1</a:t>
            </a:r>
            <a:r>
              <a:rPr sz="1400" i="1" spc="30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1</a:t>
            </a:r>
            <a:r>
              <a:rPr sz="1400" i="1" spc="29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i="1" spc="300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1</a:t>
            </a:r>
          </a:p>
          <a:p>
            <a:pPr marL="65786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freq.table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&lt;-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table(death)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01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727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국가 산업혁신기반구축사업 신규 과제 수주</a:t>
            </a:r>
            <a:r>
              <a:rPr lang="en-US" altLang="ko-KR" dirty="0"/>
              <a:t>! </a:t>
            </a:r>
            <a:r>
              <a:rPr lang="ko-KR" altLang="en-US" dirty="0"/>
              <a:t>대학혁신기반센터 구축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pic>
        <p:nvPicPr>
          <p:cNvPr id="19" name="Picture 2" descr="인하대학교 - 위키백과, 우리 모두의 백과사전">
            <a:extLst>
              <a:ext uri="{FF2B5EF4-FFF2-40B4-BE49-F238E27FC236}">
                <a16:creationId xmlns:a16="http://schemas.microsoft.com/office/drawing/2014/main" id="{0A6DFCBF-7E86-40A3-82AC-C6CEF710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08" y="1982861"/>
            <a:ext cx="3714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3C1859-6288-4176-861B-DC8052BEB0E9}"/>
              </a:ext>
            </a:extLst>
          </p:cNvPr>
          <p:cNvSpPr/>
          <p:nvPr/>
        </p:nvSpPr>
        <p:spPr>
          <a:xfrm>
            <a:off x="6327904" y="2143348"/>
            <a:ext cx="4770444" cy="37856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본교는 올해부터 융합기술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혁신센터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내에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지원인력과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장비인프라를 구축하고 기업 간 네트워크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워킹그룹과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협의체를 운영한다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내년에는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3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대 중점지원 분야에 대한 중소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·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중견기업의 애로기술 해소와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R&amp;D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공동개발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인력양성 및 기술사업화 지원한다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인하대학교 대외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홍보팀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6111" t="24360" r="21458" b="15640"/>
          <a:stretch/>
        </p:blipFill>
        <p:spPr>
          <a:xfrm>
            <a:off x="364654" y="1982861"/>
            <a:ext cx="5334257" cy="40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60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50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4FADEC-26CB-457F-88BD-96738D05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06" y="1227648"/>
            <a:ext cx="8031427" cy="49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5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51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C7034-BE2C-4C36-B2D0-11F94A19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27" r="-313"/>
          <a:stretch/>
        </p:blipFill>
        <p:spPr>
          <a:xfrm>
            <a:off x="1024146" y="3136839"/>
            <a:ext cx="8069520" cy="3020886"/>
          </a:xfrm>
          <a:prstGeom prst="rect">
            <a:avLst/>
          </a:prstGeom>
        </p:spPr>
      </p:pic>
      <p:sp>
        <p:nvSpPr>
          <p:cNvPr id="84" name="object 3">
            <a:extLst>
              <a:ext uri="{FF2B5EF4-FFF2-40B4-BE49-F238E27FC236}">
                <a16:creationId xmlns:a16="http://schemas.microsoft.com/office/drawing/2014/main" id="{820F0622-FAE4-41DF-B520-57FA15416A59}"/>
              </a:ext>
            </a:extLst>
          </p:cNvPr>
          <p:cNvSpPr txBox="1"/>
          <p:nvPr/>
        </p:nvSpPr>
        <p:spPr>
          <a:xfrm>
            <a:off x="1399507" y="1185092"/>
            <a:ext cx="7079615" cy="16882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막대그래프</a:t>
            </a:r>
            <a:r>
              <a:rPr sz="1400" b="1" spc="-75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그리기</a:t>
            </a:r>
            <a:endParaRPr sz="1400" dirty="0">
              <a:latin typeface="Malgun Gothic"/>
              <a:cs typeface="Malgun Gothic"/>
            </a:endParaRPr>
          </a:p>
          <a:p>
            <a:pPr marL="657860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latin typeface="Calibri"/>
                <a:cs typeface="Calibri"/>
              </a:rPr>
              <a:t>#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Malgun Gothic"/>
                <a:cs typeface="Malgun Gothic"/>
              </a:rPr>
              <a:t>범례</a:t>
            </a:r>
            <a:r>
              <a:rPr sz="1400" spc="-18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추가</a:t>
            </a:r>
            <a:r>
              <a:rPr sz="1400" dirty="0">
                <a:latin typeface="Calibri"/>
                <a:cs typeface="Calibri"/>
              </a:rPr>
              <a:t>.</a:t>
            </a:r>
          </a:p>
          <a:p>
            <a:pPr marL="6578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cause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&lt;-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c("</a:t>
            </a:r>
            <a:r>
              <a:rPr sz="1400" spc="-5" dirty="0">
                <a:solidFill>
                  <a:srgbClr val="FF0000"/>
                </a:solidFill>
                <a:latin typeface="Malgun Gothic"/>
                <a:cs typeface="Malgun Gothic"/>
              </a:rPr>
              <a:t>감염성</a:t>
            </a:r>
            <a:r>
              <a:rPr sz="1400" spc="-1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3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각종</a:t>
            </a:r>
            <a:r>
              <a:rPr sz="1400" spc="-1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암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순환기</a:t>
            </a:r>
            <a:r>
              <a:rPr sz="1400" spc="-19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호흡기</a:t>
            </a:r>
            <a:r>
              <a:rPr sz="1400" spc="-1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소화기</a:t>
            </a:r>
            <a:r>
              <a:rPr sz="1400" spc="-20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endParaRPr sz="1400" dirty="0">
              <a:latin typeface="Calibri"/>
              <a:cs typeface="Calibri"/>
            </a:endParaRPr>
          </a:p>
          <a:p>
            <a:pPr marL="1569085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각종</a:t>
            </a:r>
            <a:r>
              <a:rPr sz="1400" spc="-195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사고사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비뇨기</a:t>
            </a:r>
            <a:r>
              <a:rPr sz="1400" spc="-204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정신</a:t>
            </a:r>
            <a:r>
              <a:rPr sz="1400" spc="-5" dirty="0">
                <a:solidFill>
                  <a:srgbClr val="FF0000"/>
                </a:solidFill>
                <a:latin typeface="Malgun Gothic"/>
                <a:cs typeface="Malgun Gothic"/>
              </a:rPr>
              <a:t>병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노환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신</a:t>
            </a:r>
            <a:r>
              <a:rPr lang="ko-KR" altLang="en-US" sz="1400" dirty="0">
                <a:solidFill>
                  <a:srgbClr val="FF0000"/>
                </a:solidFill>
                <a:latin typeface="Malgun Gothic"/>
                <a:cs typeface="Malgun Gothic"/>
              </a:rPr>
              <a:t>경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계</a:t>
            </a:r>
            <a:r>
              <a:rPr sz="1400" spc="-1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질환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")</a:t>
            </a:r>
            <a:endParaRPr sz="1400" dirty="0">
              <a:latin typeface="Calibri"/>
              <a:cs typeface="Calibri"/>
            </a:endParaRPr>
          </a:p>
          <a:p>
            <a:pPr marL="1410970" marR="5080" indent="-75311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barplot(height</a:t>
            </a:r>
            <a:r>
              <a:rPr sz="14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freq.table,</a:t>
            </a:r>
            <a:r>
              <a:rPr sz="14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col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rainbow(10),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main</a:t>
            </a:r>
            <a:r>
              <a:rPr sz="14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 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사망원인에</a:t>
            </a:r>
            <a:r>
              <a:rPr sz="1400" spc="-20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대한</a:t>
            </a:r>
            <a:r>
              <a:rPr sz="1400" spc="-17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막대그래프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 </a:t>
            </a:r>
            <a:r>
              <a:rPr sz="1400" spc="-3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ylab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빈도수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xlab = 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사망원인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legend.text</a:t>
            </a:r>
            <a:r>
              <a:rPr sz="14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cause,</a:t>
            </a:r>
            <a:endParaRPr sz="1400" dirty="0">
              <a:latin typeface="Calibri"/>
              <a:cs typeface="Calibri"/>
            </a:endParaRPr>
          </a:p>
          <a:p>
            <a:pPr marL="141097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args.legend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list(x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spc="-5" dirty="0" err="1">
                <a:solidFill>
                  <a:srgbClr val="FF0000"/>
                </a:solidFill>
                <a:latin typeface="Calibri"/>
                <a:cs typeface="Calibri"/>
              </a:rPr>
              <a:t>topright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"))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067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52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BCD06-D852-4745-B759-595421D16B17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13E89D8-0C4E-4EF6-B4B2-C412C8D15C88}"/>
              </a:ext>
            </a:extLst>
          </p:cNvPr>
          <p:cNvSpPr txBox="1"/>
          <p:nvPr/>
        </p:nvSpPr>
        <p:spPr>
          <a:xfrm>
            <a:off x="1509679" y="1267127"/>
            <a:ext cx="654050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원그래프</a:t>
            </a:r>
            <a:r>
              <a:rPr sz="1400" b="1" spc="-75" dirty="0">
                <a:solidFill>
                  <a:srgbClr val="1F3863"/>
                </a:solidFill>
                <a:latin typeface="Malgun Gothic"/>
                <a:cs typeface="Malgun Gothic"/>
              </a:rPr>
              <a:t> </a:t>
            </a:r>
            <a:r>
              <a:rPr sz="1400" b="1" dirty="0">
                <a:solidFill>
                  <a:srgbClr val="1F3863"/>
                </a:solidFill>
                <a:latin typeface="Malgun Gothic"/>
                <a:cs typeface="Malgun Gothic"/>
              </a:rPr>
              <a:t>그리기</a:t>
            </a:r>
            <a:endParaRPr sz="1400" dirty="0">
              <a:latin typeface="Malgun Gothic"/>
              <a:cs typeface="Malgun Gothic"/>
            </a:endParaRPr>
          </a:p>
          <a:p>
            <a:pPr marL="657860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latin typeface="Calibri"/>
                <a:cs typeface="Calibri"/>
              </a:rPr>
              <a:t>#</a:t>
            </a:r>
            <a:r>
              <a:rPr sz="1400" spc="-10" dirty="0">
                <a:latin typeface="Calibri"/>
                <a:cs typeface="Calibri"/>
              </a:rPr>
              <a:t> p</a:t>
            </a:r>
            <a:r>
              <a:rPr sz="1400" dirty="0">
                <a:latin typeface="Calibri"/>
                <a:cs typeface="Calibri"/>
              </a:rPr>
              <a:t>ie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dirty="0">
                <a:latin typeface="Malgun Gothic"/>
                <a:cs typeface="Malgun Gothic"/>
              </a:rPr>
              <a:t>도수분포표</a:t>
            </a:r>
            <a:r>
              <a:rPr sz="1400" dirty="0">
                <a:latin typeface="Calibri"/>
                <a:cs typeface="Calibri"/>
              </a:rPr>
              <a:t>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: </a:t>
            </a:r>
            <a:r>
              <a:rPr sz="1400" dirty="0">
                <a:latin typeface="Malgun Gothic"/>
                <a:cs typeface="Malgun Gothic"/>
              </a:rPr>
              <a:t>원그래프를</a:t>
            </a:r>
            <a:r>
              <a:rPr sz="1400" spc="-21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그리는</a:t>
            </a:r>
            <a:r>
              <a:rPr sz="1400" spc="-195" dirty="0">
                <a:latin typeface="Malgun Gothic"/>
                <a:cs typeface="Malgun Gothic"/>
              </a:rPr>
              <a:t> </a:t>
            </a:r>
            <a:r>
              <a:rPr sz="1400" dirty="0">
                <a:latin typeface="Malgun Gothic"/>
                <a:cs typeface="Malgun Gothic"/>
              </a:rPr>
              <a:t>함수</a:t>
            </a:r>
            <a:r>
              <a:rPr sz="1400" dirty="0">
                <a:latin typeface="Calibri"/>
                <a:cs typeface="Calibri"/>
              </a:rPr>
              <a:t>.</a:t>
            </a:r>
          </a:p>
          <a:p>
            <a:pPr marL="6578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&gt;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pie(freq.table,</a:t>
            </a:r>
            <a:r>
              <a:rPr sz="14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label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cause,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main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사망원인에</a:t>
            </a:r>
            <a:r>
              <a:rPr sz="1400" spc="-20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대한</a:t>
            </a:r>
            <a:r>
              <a:rPr sz="1400" spc="-19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FF0000"/>
                </a:solidFill>
                <a:latin typeface="Malgun Gothic"/>
                <a:cs typeface="Malgun Gothic"/>
              </a:rPr>
              <a:t>원형그래프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",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cex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1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0.7)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Calibri"/>
              <a:cs typeface="Calibri"/>
            </a:endParaRPr>
          </a:p>
          <a:p>
            <a:pPr marL="3475354">
              <a:lnSpc>
                <a:spcPct val="100000"/>
              </a:lnSpc>
            </a:pPr>
            <a:r>
              <a:rPr sz="950" b="1" spc="70" dirty="0">
                <a:latin typeface="Malgun Gothic"/>
                <a:cs typeface="Malgun Gothic"/>
              </a:rPr>
              <a:t>사망원인에</a:t>
            </a:r>
            <a:r>
              <a:rPr sz="950" b="1" spc="-55" dirty="0">
                <a:latin typeface="Malgun Gothic"/>
                <a:cs typeface="Malgun Gothic"/>
              </a:rPr>
              <a:t> </a:t>
            </a:r>
            <a:r>
              <a:rPr sz="950" b="1" spc="55" dirty="0">
                <a:latin typeface="Malgun Gothic"/>
                <a:cs typeface="Malgun Gothic"/>
              </a:rPr>
              <a:t>대한</a:t>
            </a:r>
            <a:r>
              <a:rPr sz="950" b="1" spc="-55" dirty="0">
                <a:latin typeface="Malgun Gothic"/>
                <a:cs typeface="Malgun Gothic"/>
              </a:rPr>
              <a:t> </a:t>
            </a:r>
            <a:r>
              <a:rPr sz="950" b="1" spc="80" dirty="0">
                <a:latin typeface="Malgun Gothic"/>
                <a:cs typeface="Malgun Gothic"/>
              </a:rPr>
              <a:t>원형그래프</a:t>
            </a:r>
            <a:endParaRPr sz="950" dirty="0">
              <a:latin typeface="Malgun Gothic"/>
              <a:cs typeface="Malgun Gothic"/>
            </a:endParaRPr>
          </a:p>
        </p:txBody>
      </p:sp>
      <p:grpSp>
        <p:nvGrpSpPr>
          <p:cNvPr id="12" name="object 4">
            <a:extLst>
              <a:ext uri="{FF2B5EF4-FFF2-40B4-BE49-F238E27FC236}">
                <a16:creationId xmlns:a16="http://schemas.microsoft.com/office/drawing/2014/main" id="{2A84512B-8F4C-4756-827C-169B86292185}"/>
              </a:ext>
            </a:extLst>
          </p:cNvPr>
          <p:cNvGrpSpPr/>
          <p:nvPr/>
        </p:nvGrpSpPr>
        <p:grpSpPr>
          <a:xfrm>
            <a:off x="5456967" y="3209302"/>
            <a:ext cx="1522730" cy="1208405"/>
            <a:chOff x="4437441" y="2754858"/>
            <a:chExt cx="1522730" cy="1208405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DC54D2CB-24F5-4E40-95A4-2A16E4399BE0}"/>
                </a:ext>
              </a:extLst>
            </p:cNvPr>
            <p:cNvSpPr/>
            <p:nvPr/>
          </p:nvSpPr>
          <p:spPr>
            <a:xfrm>
              <a:off x="4696672" y="3729971"/>
              <a:ext cx="1259840" cy="229870"/>
            </a:xfrm>
            <a:custGeom>
              <a:avLst/>
              <a:gdLst/>
              <a:ahLst/>
              <a:cxnLst/>
              <a:rect l="l" t="t" r="r" b="b"/>
              <a:pathLst>
                <a:path w="1259839" h="229870">
                  <a:moveTo>
                    <a:pt x="1206811" y="229746"/>
                  </a:moveTo>
                  <a:lnTo>
                    <a:pt x="1200258" y="183665"/>
                  </a:lnTo>
                  <a:lnTo>
                    <a:pt x="1200258" y="137782"/>
                  </a:lnTo>
                  <a:lnTo>
                    <a:pt x="1193772" y="91767"/>
                  </a:lnTo>
                  <a:lnTo>
                    <a:pt x="1187219" y="45883"/>
                  </a:lnTo>
                  <a:lnTo>
                    <a:pt x="1180667" y="0"/>
                  </a:lnTo>
                  <a:lnTo>
                    <a:pt x="0" y="229746"/>
                  </a:lnTo>
                  <a:lnTo>
                    <a:pt x="1206811" y="229746"/>
                  </a:lnTo>
                </a:path>
                <a:path w="1259839" h="229870">
                  <a:moveTo>
                    <a:pt x="1200258" y="118117"/>
                  </a:moveTo>
                  <a:lnTo>
                    <a:pt x="1259426" y="111562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D6F69EF-3BB6-468E-A3D0-EB2D170C9BFF}"/>
                </a:ext>
              </a:extLst>
            </p:cNvPr>
            <p:cNvSpPr/>
            <p:nvPr/>
          </p:nvSpPr>
          <p:spPr>
            <a:xfrm>
              <a:off x="4440934" y="2758351"/>
              <a:ext cx="1437005" cy="1201420"/>
            </a:xfrm>
            <a:custGeom>
              <a:avLst/>
              <a:gdLst/>
              <a:ahLst/>
              <a:cxnLst/>
              <a:rect l="l" t="t" r="r" b="b"/>
              <a:pathLst>
                <a:path w="1437004" h="1201420">
                  <a:moveTo>
                    <a:pt x="347601" y="0"/>
                  </a:moveTo>
                  <a:lnTo>
                    <a:pt x="190280" y="0"/>
                  </a:lnTo>
                  <a:lnTo>
                    <a:pt x="150769" y="6554"/>
                  </a:lnTo>
                  <a:lnTo>
                    <a:pt x="111520" y="6554"/>
                  </a:lnTo>
                  <a:lnTo>
                    <a:pt x="32761" y="19664"/>
                  </a:lnTo>
                  <a:lnTo>
                    <a:pt x="0" y="26219"/>
                  </a:lnTo>
                  <a:lnTo>
                    <a:pt x="255738" y="1201366"/>
                  </a:lnTo>
                  <a:lnTo>
                    <a:pt x="1436405" y="971620"/>
                  </a:lnTo>
                  <a:lnTo>
                    <a:pt x="1429853" y="932094"/>
                  </a:lnTo>
                  <a:lnTo>
                    <a:pt x="1423300" y="899320"/>
                  </a:lnTo>
                  <a:lnTo>
                    <a:pt x="1410196" y="859991"/>
                  </a:lnTo>
                  <a:lnTo>
                    <a:pt x="1396894" y="820531"/>
                  </a:lnTo>
                  <a:lnTo>
                    <a:pt x="1383855" y="781202"/>
                  </a:lnTo>
                  <a:lnTo>
                    <a:pt x="1370750" y="748232"/>
                  </a:lnTo>
                  <a:lnTo>
                    <a:pt x="1357646" y="708903"/>
                  </a:lnTo>
                  <a:lnTo>
                    <a:pt x="1318332" y="643355"/>
                  </a:lnTo>
                  <a:lnTo>
                    <a:pt x="1298675" y="603895"/>
                  </a:lnTo>
                  <a:lnTo>
                    <a:pt x="1259229" y="538346"/>
                  </a:lnTo>
                  <a:lnTo>
                    <a:pt x="1239572" y="505376"/>
                  </a:lnTo>
                  <a:lnTo>
                    <a:pt x="1213363" y="479156"/>
                  </a:lnTo>
                  <a:lnTo>
                    <a:pt x="1193706" y="446382"/>
                  </a:lnTo>
                  <a:lnTo>
                    <a:pt x="1167366" y="413477"/>
                  </a:lnTo>
                  <a:lnTo>
                    <a:pt x="1141156" y="387258"/>
                  </a:lnTo>
                  <a:lnTo>
                    <a:pt x="1115012" y="354484"/>
                  </a:lnTo>
                  <a:lnTo>
                    <a:pt x="1082251" y="328265"/>
                  </a:lnTo>
                  <a:lnTo>
                    <a:pt x="1029701" y="275629"/>
                  </a:lnTo>
                  <a:lnTo>
                    <a:pt x="996939" y="255965"/>
                  </a:lnTo>
                  <a:lnTo>
                    <a:pt x="964177" y="229746"/>
                  </a:lnTo>
                  <a:lnTo>
                    <a:pt x="931285" y="210081"/>
                  </a:lnTo>
                  <a:lnTo>
                    <a:pt x="898523" y="183731"/>
                  </a:lnTo>
                  <a:lnTo>
                    <a:pt x="832868" y="144402"/>
                  </a:lnTo>
                  <a:lnTo>
                    <a:pt x="800107" y="131292"/>
                  </a:lnTo>
                  <a:lnTo>
                    <a:pt x="760858" y="111628"/>
                  </a:lnTo>
                  <a:lnTo>
                    <a:pt x="727900" y="98518"/>
                  </a:lnTo>
                  <a:lnTo>
                    <a:pt x="688651" y="78657"/>
                  </a:lnTo>
                  <a:lnTo>
                    <a:pt x="655889" y="65548"/>
                  </a:lnTo>
                  <a:lnTo>
                    <a:pt x="616444" y="52438"/>
                  </a:lnTo>
                  <a:lnTo>
                    <a:pt x="577130" y="45883"/>
                  </a:lnTo>
                  <a:lnTo>
                    <a:pt x="537816" y="32774"/>
                  </a:lnTo>
                  <a:lnTo>
                    <a:pt x="504923" y="26219"/>
                  </a:lnTo>
                  <a:lnTo>
                    <a:pt x="347601" y="0"/>
                  </a:lnTo>
                  <a:close/>
                </a:path>
              </a:pathLst>
            </a:custGeom>
            <a:solidFill>
              <a:srgbClr val="ACD7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911E183D-9718-4370-91FD-326FFF871E60}"/>
                </a:ext>
              </a:extLst>
            </p:cNvPr>
            <p:cNvSpPr/>
            <p:nvPr/>
          </p:nvSpPr>
          <p:spPr>
            <a:xfrm>
              <a:off x="4440934" y="2758351"/>
              <a:ext cx="1437005" cy="1201420"/>
            </a:xfrm>
            <a:custGeom>
              <a:avLst/>
              <a:gdLst/>
              <a:ahLst/>
              <a:cxnLst/>
              <a:rect l="l" t="t" r="r" b="b"/>
              <a:pathLst>
                <a:path w="1437004" h="1201420">
                  <a:moveTo>
                    <a:pt x="1436405" y="971620"/>
                  </a:moveTo>
                  <a:lnTo>
                    <a:pt x="1429853" y="932094"/>
                  </a:lnTo>
                  <a:lnTo>
                    <a:pt x="1423300" y="899320"/>
                  </a:lnTo>
                  <a:lnTo>
                    <a:pt x="1410196" y="859991"/>
                  </a:lnTo>
                  <a:lnTo>
                    <a:pt x="1396894" y="820531"/>
                  </a:lnTo>
                  <a:lnTo>
                    <a:pt x="1383855" y="781202"/>
                  </a:lnTo>
                  <a:lnTo>
                    <a:pt x="1370750" y="748232"/>
                  </a:lnTo>
                  <a:lnTo>
                    <a:pt x="1357646" y="708903"/>
                  </a:lnTo>
                  <a:lnTo>
                    <a:pt x="1337989" y="676129"/>
                  </a:lnTo>
                  <a:lnTo>
                    <a:pt x="1318332" y="643355"/>
                  </a:lnTo>
                  <a:lnTo>
                    <a:pt x="1298675" y="603895"/>
                  </a:lnTo>
                  <a:lnTo>
                    <a:pt x="1278886" y="571121"/>
                  </a:lnTo>
                  <a:lnTo>
                    <a:pt x="1259229" y="538346"/>
                  </a:lnTo>
                  <a:lnTo>
                    <a:pt x="1239572" y="505376"/>
                  </a:lnTo>
                  <a:lnTo>
                    <a:pt x="1213363" y="479156"/>
                  </a:lnTo>
                  <a:lnTo>
                    <a:pt x="1193706" y="446382"/>
                  </a:lnTo>
                  <a:lnTo>
                    <a:pt x="1167366" y="413477"/>
                  </a:lnTo>
                  <a:lnTo>
                    <a:pt x="1141156" y="387258"/>
                  </a:lnTo>
                  <a:lnTo>
                    <a:pt x="1115012" y="354484"/>
                  </a:lnTo>
                  <a:lnTo>
                    <a:pt x="1082251" y="328265"/>
                  </a:lnTo>
                  <a:lnTo>
                    <a:pt x="1055910" y="301849"/>
                  </a:lnTo>
                  <a:lnTo>
                    <a:pt x="1029701" y="275629"/>
                  </a:lnTo>
                  <a:lnTo>
                    <a:pt x="996939" y="255965"/>
                  </a:lnTo>
                  <a:lnTo>
                    <a:pt x="964177" y="229746"/>
                  </a:lnTo>
                  <a:lnTo>
                    <a:pt x="931285" y="210081"/>
                  </a:lnTo>
                  <a:lnTo>
                    <a:pt x="898523" y="183731"/>
                  </a:lnTo>
                  <a:lnTo>
                    <a:pt x="865761" y="164066"/>
                  </a:lnTo>
                  <a:lnTo>
                    <a:pt x="832868" y="144402"/>
                  </a:lnTo>
                  <a:lnTo>
                    <a:pt x="800107" y="131292"/>
                  </a:lnTo>
                  <a:lnTo>
                    <a:pt x="760858" y="111628"/>
                  </a:lnTo>
                  <a:lnTo>
                    <a:pt x="727900" y="98518"/>
                  </a:lnTo>
                  <a:lnTo>
                    <a:pt x="688651" y="78657"/>
                  </a:lnTo>
                  <a:lnTo>
                    <a:pt x="655889" y="65548"/>
                  </a:lnTo>
                  <a:lnTo>
                    <a:pt x="616444" y="52438"/>
                  </a:lnTo>
                  <a:lnTo>
                    <a:pt x="577130" y="45883"/>
                  </a:lnTo>
                  <a:lnTo>
                    <a:pt x="537816" y="32774"/>
                  </a:lnTo>
                  <a:lnTo>
                    <a:pt x="504923" y="26219"/>
                  </a:lnTo>
                  <a:lnTo>
                    <a:pt x="465609" y="19664"/>
                  </a:lnTo>
                  <a:lnTo>
                    <a:pt x="426361" y="13109"/>
                  </a:lnTo>
                  <a:lnTo>
                    <a:pt x="386916" y="6554"/>
                  </a:lnTo>
                  <a:lnTo>
                    <a:pt x="347601" y="0"/>
                  </a:lnTo>
                  <a:lnTo>
                    <a:pt x="308287" y="0"/>
                  </a:lnTo>
                  <a:lnTo>
                    <a:pt x="268842" y="0"/>
                  </a:lnTo>
                  <a:lnTo>
                    <a:pt x="229528" y="0"/>
                  </a:lnTo>
                  <a:lnTo>
                    <a:pt x="190280" y="0"/>
                  </a:lnTo>
                  <a:lnTo>
                    <a:pt x="150769" y="6554"/>
                  </a:lnTo>
                  <a:lnTo>
                    <a:pt x="111520" y="6554"/>
                  </a:lnTo>
                  <a:lnTo>
                    <a:pt x="72010" y="13109"/>
                  </a:lnTo>
                  <a:lnTo>
                    <a:pt x="32761" y="19664"/>
                  </a:lnTo>
                  <a:lnTo>
                    <a:pt x="0" y="26219"/>
                  </a:lnTo>
                  <a:lnTo>
                    <a:pt x="255738" y="1201366"/>
                  </a:lnTo>
                  <a:lnTo>
                    <a:pt x="1436405" y="971620"/>
                  </a:lnTo>
                </a:path>
                <a:path w="1437004" h="1201420">
                  <a:moveTo>
                    <a:pt x="918180" y="196841"/>
                  </a:moveTo>
                  <a:lnTo>
                    <a:pt x="950942" y="144402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78495183-538C-445D-A063-5E31F4DB7A74}"/>
              </a:ext>
            </a:extLst>
          </p:cNvPr>
          <p:cNvSpPr txBox="1"/>
          <p:nvPr/>
        </p:nvSpPr>
        <p:spPr>
          <a:xfrm>
            <a:off x="6431595" y="3252605"/>
            <a:ext cx="28130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각종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암</a:t>
            </a:r>
            <a:endParaRPr sz="600">
              <a:latin typeface="Malgun Gothic"/>
              <a:cs typeface="Malgun Gothic"/>
            </a:endParaRPr>
          </a:p>
        </p:txBody>
      </p:sp>
      <p:grpSp>
        <p:nvGrpSpPr>
          <p:cNvPr id="17" name="object 9">
            <a:extLst>
              <a:ext uri="{FF2B5EF4-FFF2-40B4-BE49-F238E27FC236}">
                <a16:creationId xmlns:a16="http://schemas.microsoft.com/office/drawing/2014/main" id="{3592B6E1-4508-4CE3-837D-EC440CF9B58F}"/>
              </a:ext>
            </a:extLst>
          </p:cNvPr>
          <p:cNvGrpSpPr/>
          <p:nvPr/>
        </p:nvGrpSpPr>
        <p:grpSpPr>
          <a:xfrm>
            <a:off x="4473133" y="3235521"/>
            <a:ext cx="1561465" cy="2449195"/>
            <a:chOff x="3453607" y="2781077"/>
            <a:chExt cx="1561465" cy="2449195"/>
          </a:xfrm>
        </p:grpSpPr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35B34CD5-FE25-4FA9-A98A-124F5CD227D6}"/>
                </a:ext>
              </a:extLst>
            </p:cNvPr>
            <p:cNvSpPr/>
            <p:nvPr/>
          </p:nvSpPr>
          <p:spPr>
            <a:xfrm>
              <a:off x="3496413" y="2784570"/>
              <a:ext cx="1200785" cy="2166620"/>
            </a:xfrm>
            <a:custGeom>
              <a:avLst/>
              <a:gdLst/>
              <a:ahLst/>
              <a:cxnLst/>
              <a:rect l="l" t="t" r="r" b="b"/>
              <a:pathLst>
                <a:path w="1200785" h="2166620">
                  <a:moveTo>
                    <a:pt x="944520" y="0"/>
                  </a:moveTo>
                  <a:lnTo>
                    <a:pt x="905075" y="13109"/>
                  </a:lnTo>
                  <a:lnTo>
                    <a:pt x="865761" y="19664"/>
                  </a:lnTo>
                  <a:lnTo>
                    <a:pt x="832999" y="32774"/>
                  </a:lnTo>
                  <a:lnTo>
                    <a:pt x="754240" y="58993"/>
                  </a:lnTo>
                  <a:lnTo>
                    <a:pt x="721544" y="72299"/>
                  </a:lnTo>
                  <a:lnTo>
                    <a:pt x="688586" y="91964"/>
                  </a:lnTo>
                  <a:lnTo>
                    <a:pt x="649337" y="105073"/>
                  </a:lnTo>
                  <a:lnTo>
                    <a:pt x="550921" y="164067"/>
                  </a:lnTo>
                  <a:lnTo>
                    <a:pt x="518159" y="183862"/>
                  </a:lnTo>
                  <a:lnTo>
                    <a:pt x="485397" y="210081"/>
                  </a:lnTo>
                  <a:lnTo>
                    <a:pt x="452505" y="229746"/>
                  </a:lnTo>
                  <a:lnTo>
                    <a:pt x="426295" y="255965"/>
                  </a:lnTo>
                  <a:lnTo>
                    <a:pt x="393599" y="282184"/>
                  </a:lnTo>
                  <a:lnTo>
                    <a:pt x="367390" y="308600"/>
                  </a:lnTo>
                  <a:lnTo>
                    <a:pt x="340984" y="334820"/>
                  </a:lnTo>
                  <a:lnTo>
                    <a:pt x="314840" y="367594"/>
                  </a:lnTo>
                  <a:lnTo>
                    <a:pt x="288630" y="393813"/>
                  </a:lnTo>
                  <a:lnTo>
                    <a:pt x="262421" y="426718"/>
                  </a:lnTo>
                  <a:lnTo>
                    <a:pt x="242633" y="452937"/>
                  </a:lnTo>
                  <a:lnTo>
                    <a:pt x="216424" y="485711"/>
                  </a:lnTo>
                  <a:lnTo>
                    <a:pt x="118007" y="649910"/>
                  </a:lnTo>
                  <a:lnTo>
                    <a:pt x="104903" y="689238"/>
                  </a:lnTo>
                  <a:lnTo>
                    <a:pt x="85246" y="722013"/>
                  </a:lnTo>
                  <a:lnTo>
                    <a:pt x="72141" y="761538"/>
                  </a:lnTo>
                  <a:lnTo>
                    <a:pt x="59102" y="794312"/>
                  </a:lnTo>
                  <a:lnTo>
                    <a:pt x="45997" y="833772"/>
                  </a:lnTo>
                  <a:lnTo>
                    <a:pt x="39445" y="873101"/>
                  </a:lnTo>
                  <a:lnTo>
                    <a:pt x="26143" y="905875"/>
                  </a:lnTo>
                  <a:lnTo>
                    <a:pt x="6486" y="1024058"/>
                  </a:lnTo>
                  <a:lnTo>
                    <a:pt x="6486" y="1063518"/>
                  </a:lnTo>
                  <a:lnTo>
                    <a:pt x="0" y="1102847"/>
                  </a:lnTo>
                  <a:lnTo>
                    <a:pt x="0" y="1253805"/>
                  </a:lnTo>
                  <a:lnTo>
                    <a:pt x="6486" y="1293265"/>
                  </a:lnTo>
                  <a:lnTo>
                    <a:pt x="6486" y="1332594"/>
                  </a:lnTo>
                  <a:lnTo>
                    <a:pt x="19591" y="1411448"/>
                  </a:lnTo>
                  <a:lnTo>
                    <a:pt x="26143" y="1444222"/>
                  </a:lnTo>
                  <a:lnTo>
                    <a:pt x="39445" y="1483551"/>
                  </a:lnTo>
                  <a:lnTo>
                    <a:pt x="45997" y="1523011"/>
                  </a:lnTo>
                  <a:lnTo>
                    <a:pt x="59102" y="1555785"/>
                  </a:lnTo>
                  <a:lnTo>
                    <a:pt x="85246" y="1634640"/>
                  </a:lnTo>
                  <a:lnTo>
                    <a:pt x="104903" y="1667414"/>
                  </a:lnTo>
                  <a:lnTo>
                    <a:pt x="118007" y="1700188"/>
                  </a:lnTo>
                  <a:lnTo>
                    <a:pt x="137664" y="1739648"/>
                  </a:lnTo>
                  <a:lnTo>
                    <a:pt x="177109" y="1805196"/>
                  </a:lnTo>
                  <a:lnTo>
                    <a:pt x="216424" y="1870941"/>
                  </a:lnTo>
                  <a:lnTo>
                    <a:pt x="242633" y="1903715"/>
                  </a:lnTo>
                  <a:lnTo>
                    <a:pt x="262421" y="1930065"/>
                  </a:lnTo>
                  <a:lnTo>
                    <a:pt x="288630" y="1962839"/>
                  </a:lnTo>
                  <a:lnTo>
                    <a:pt x="314840" y="1989058"/>
                  </a:lnTo>
                  <a:lnTo>
                    <a:pt x="340984" y="2021832"/>
                  </a:lnTo>
                  <a:lnTo>
                    <a:pt x="393599" y="2074468"/>
                  </a:lnTo>
                  <a:lnTo>
                    <a:pt x="426295" y="2100680"/>
                  </a:lnTo>
                  <a:lnTo>
                    <a:pt x="452505" y="2120345"/>
                  </a:lnTo>
                  <a:lnTo>
                    <a:pt x="485397" y="2146728"/>
                  </a:lnTo>
                  <a:lnTo>
                    <a:pt x="518159" y="2166392"/>
                  </a:lnTo>
                  <a:lnTo>
                    <a:pt x="1200258" y="1175147"/>
                  </a:lnTo>
                  <a:lnTo>
                    <a:pt x="944520" y="0"/>
                  </a:lnTo>
                  <a:close/>
                </a:path>
              </a:pathLst>
            </a:custGeom>
            <a:solidFill>
              <a:srgbClr val="FF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E2E6AC7D-6655-4663-8723-DFA49BB9B453}"/>
                </a:ext>
              </a:extLst>
            </p:cNvPr>
            <p:cNvSpPr/>
            <p:nvPr/>
          </p:nvSpPr>
          <p:spPr>
            <a:xfrm>
              <a:off x="3457099" y="2784570"/>
              <a:ext cx="1240155" cy="2166620"/>
            </a:xfrm>
            <a:custGeom>
              <a:avLst/>
              <a:gdLst/>
              <a:ahLst/>
              <a:cxnLst/>
              <a:rect l="l" t="t" r="r" b="b"/>
              <a:pathLst>
                <a:path w="1240154" h="2166620">
                  <a:moveTo>
                    <a:pt x="983834" y="0"/>
                  </a:moveTo>
                  <a:lnTo>
                    <a:pt x="944389" y="13109"/>
                  </a:lnTo>
                  <a:lnTo>
                    <a:pt x="905075" y="19664"/>
                  </a:lnTo>
                  <a:lnTo>
                    <a:pt x="872313" y="32774"/>
                  </a:lnTo>
                  <a:lnTo>
                    <a:pt x="832868" y="45883"/>
                  </a:lnTo>
                  <a:lnTo>
                    <a:pt x="793554" y="58993"/>
                  </a:lnTo>
                  <a:lnTo>
                    <a:pt x="760858" y="72299"/>
                  </a:lnTo>
                  <a:lnTo>
                    <a:pt x="727900" y="91964"/>
                  </a:lnTo>
                  <a:lnTo>
                    <a:pt x="688651" y="105073"/>
                  </a:lnTo>
                  <a:lnTo>
                    <a:pt x="655889" y="124738"/>
                  </a:lnTo>
                  <a:lnTo>
                    <a:pt x="623128" y="144402"/>
                  </a:lnTo>
                  <a:lnTo>
                    <a:pt x="590235" y="164067"/>
                  </a:lnTo>
                  <a:lnTo>
                    <a:pt x="557473" y="183862"/>
                  </a:lnTo>
                  <a:lnTo>
                    <a:pt x="524711" y="210081"/>
                  </a:lnTo>
                  <a:lnTo>
                    <a:pt x="491819" y="229746"/>
                  </a:lnTo>
                  <a:lnTo>
                    <a:pt x="465609" y="255965"/>
                  </a:lnTo>
                  <a:lnTo>
                    <a:pt x="432913" y="282184"/>
                  </a:lnTo>
                  <a:lnTo>
                    <a:pt x="406704" y="308600"/>
                  </a:lnTo>
                  <a:lnTo>
                    <a:pt x="380298" y="334820"/>
                  </a:lnTo>
                  <a:lnTo>
                    <a:pt x="354154" y="367594"/>
                  </a:lnTo>
                  <a:lnTo>
                    <a:pt x="327944" y="393813"/>
                  </a:lnTo>
                  <a:lnTo>
                    <a:pt x="301735" y="426718"/>
                  </a:lnTo>
                  <a:lnTo>
                    <a:pt x="281947" y="452937"/>
                  </a:lnTo>
                  <a:lnTo>
                    <a:pt x="255738" y="485711"/>
                  </a:lnTo>
                  <a:lnTo>
                    <a:pt x="236081" y="518682"/>
                  </a:lnTo>
                  <a:lnTo>
                    <a:pt x="216424" y="551456"/>
                  </a:lnTo>
                  <a:lnTo>
                    <a:pt x="196766" y="584230"/>
                  </a:lnTo>
                  <a:lnTo>
                    <a:pt x="176978" y="617135"/>
                  </a:lnTo>
                  <a:lnTo>
                    <a:pt x="157321" y="649910"/>
                  </a:lnTo>
                  <a:lnTo>
                    <a:pt x="144217" y="689238"/>
                  </a:lnTo>
                  <a:lnTo>
                    <a:pt x="124560" y="722013"/>
                  </a:lnTo>
                  <a:lnTo>
                    <a:pt x="111455" y="761538"/>
                  </a:lnTo>
                  <a:lnTo>
                    <a:pt x="98416" y="794312"/>
                  </a:lnTo>
                  <a:lnTo>
                    <a:pt x="85311" y="833772"/>
                  </a:lnTo>
                  <a:lnTo>
                    <a:pt x="78759" y="873101"/>
                  </a:lnTo>
                  <a:lnTo>
                    <a:pt x="65457" y="905875"/>
                  </a:lnTo>
                  <a:lnTo>
                    <a:pt x="58905" y="945401"/>
                  </a:lnTo>
                  <a:lnTo>
                    <a:pt x="52353" y="984730"/>
                  </a:lnTo>
                  <a:lnTo>
                    <a:pt x="45800" y="1024058"/>
                  </a:lnTo>
                  <a:lnTo>
                    <a:pt x="45800" y="1063518"/>
                  </a:lnTo>
                  <a:lnTo>
                    <a:pt x="39314" y="1102847"/>
                  </a:lnTo>
                  <a:lnTo>
                    <a:pt x="39314" y="1135621"/>
                  </a:lnTo>
                  <a:lnTo>
                    <a:pt x="39314" y="1175147"/>
                  </a:lnTo>
                  <a:lnTo>
                    <a:pt x="39314" y="1214476"/>
                  </a:lnTo>
                  <a:lnTo>
                    <a:pt x="39314" y="1253805"/>
                  </a:lnTo>
                  <a:lnTo>
                    <a:pt x="45800" y="1293265"/>
                  </a:lnTo>
                  <a:lnTo>
                    <a:pt x="45800" y="1332594"/>
                  </a:lnTo>
                  <a:lnTo>
                    <a:pt x="52353" y="1371923"/>
                  </a:lnTo>
                  <a:lnTo>
                    <a:pt x="58905" y="1411448"/>
                  </a:lnTo>
                  <a:lnTo>
                    <a:pt x="65457" y="1444222"/>
                  </a:lnTo>
                  <a:lnTo>
                    <a:pt x="78759" y="1483551"/>
                  </a:lnTo>
                  <a:lnTo>
                    <a:pt x="85311" y="1523011"/>
                  </a:lnTo>
                  <a:lnTo>
                    <a:pt x="98416" y="1555785"/>
                  </a:lnTo>
                  <a:lnTo>
                    <a:pt x="111455" y="1595311"/>
                  </a:lnTo>
                  <a:lnTo>
                    <a:pt x="124560" y="1634640"/>
                  </a:lnTo>
                  <a:lnTo>
                    <a:pt x="144217" y="1667414"/>
                  </a:lnTo>
                  <a:lnTo>
                    <a:pt x="157321" y="1700188"/>
                  </a:lnTo>
                  <a:lnTo>
                    <a:pt x="176978" y="1739648"/>
                  </a:lnTo>
                  <a:lnTo>
                    <a:pt x="196766" y="1772422"/>
                  </a:lnTo>
                  <a:lnTo>
                    <a:pt x="216424" y="1805196"/>
                  </a:lnTo>
                  <a:lnTo>
                    <a:pt x="236081" y="1838167"/>
                  </a:lnTo>
                  <a:lnTo>
                    <a:pt x="255738" y="1870941"/>
                  </a:lnTo>
                  <a:lnTo>
                    <a:pt x="281947" y="1903715"/>
                  </a:lnTo>
                  <a:lnTo>
                    <a:pt x="301735" y="1930065"/>
                  </a:lnTo>
                  <a:lnTo>
                    <a:pt x="327944" y="1962839"/>
                  </a:lnTo>
                  <a:lnTo>
                    <a:pt x="354154" y="1989058"/>
                  </a:lnTo>
                  <a:lnTo>
                    <a:pt x="380298" y="2021832"/>
                  </a:lnTo>
                  <a:lnTo>
                    <a:pt x="406704" y="2048248"/>
                  </a:lnTo>
                  <a:lnTo>
                    <a:pt x="432913" y="2074468"/>
                  </a:lnTo>
                  <a:lnTo>
                    <a:pt x="465609" y="2100680"/>
                  </a:lnTo>
                  <a:lnTo>
                    <a:pt x="491819" y="2120345"/>
                  </a:lnTo>
                  <a:lnTo>
                    <a:pt x="524711" y="2146728"/>
                  </a:lnTo>
                  <a:lnTo>
                    <a:pt x="557473" y="2166392"/>
                  </a:lnTo>
                  <a:lnTo>
                    <a:pt x="1239572" y="1175147"/>
                  </a:lnTo>
                  <a:lnTo>
                    <a:pt x="983834" y="0"/>
                  </a:lnTo>
                </a:path>
                <a:path w="1240154" h="2166620">
                  <a:moveTo>
                    <a:pt x="58905" y="945401"/>
                  </a:moveTo>
                  <a:lnTo>
                    <a:pt x="0" y="932094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D6DC1F77-FBE9-4C80-8CE6-D7E50BB003C3}"/>
                </a:ext>
              </a:extLst>
            </p:cNvPr>
            <p:cNvSpPr/>
            <p:nvPr/>
          </p:nvSpPr>
          <p:spPr>
            <a:xfrm>
              <a:off x="4014573" y="3959717"/>
              <a:ext cx="682625" cy="1162050"/>
            </a:xfrm>
            <a:custGeom>
              <a:avLst/>
              <a:gdLst/>
              <a:ahLst/>
              <a:cxnLst/>
              <a:rect l="l" t="t" r="r" b="b"/>
              <a:pathLst>
                <a:path w="682625" h="1162050">
                  <a:moveTo>
                    <a:pt x="682099" y="0"/>
                  </a:moveTo>
                  <a:lnTo>
                    <a:pt x="0" y="991245"/>
                  </a:lnTo>
                  <a:lnTo>
                    <a:pt x="78759" y="1043684"/>
                  </a:lnTo>
                  <a:lnTo>
                    <a:pt x="118073" y="1063348"/>
                  </a:lnTo>
                  <a:lnTo>
                    <a:pt x="157321" y="1083176"/>
                  </a:lnTo>
                  <a:lnTo>
                    <a:pt x="236081" y="1122505"/>
                  </a:lnTo>
                  <a:lnTo>
                    <a:pt x="282144" y="1135615"/>
                  </a:lnTo>
                  <a:lnTo>
                    <a:pt x="321392" y="1148724"/>
                  </a:lnTo>
                  <a:lnTo>
                    <a:pt x="367259" y="1161834"/>
                  </a:lnTo>
                  <a:lnTo>
                    <a:pt x="682099" y="0"/>
                  </a:lnTo>
                  <a:close/>
                </a:path>
              </a:pathLst>
            </a:custGeom>
            <a:solidFill>
              <a:srgbClr val="D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6F9733EE-864A-403E-984C-13045C11DA6A}"/>
                </a:ext>
              </a:extLst>
            </p:cNvPr>
            <p:cNvSpPr/>
            <p:nvPr/>
          </p:nvSpPr>
          <p:spPr>
            <a:xfrm>
              <a:off x="4014573" y="3959717"/>
              <a:ext cx="682625" cy="1162050"/>
            </a:xfrm>
            <a:custGeom>
              <a:avLst/>
              <a:gdLst/>
              <a:ahLst/>
              <a:cxnLst/>
              <a:rect l="l" t="t" r="r" b="b"/>
              <a:pathLst>
                <a:path w="682625" h="1162050">
                  <a:moveTo>
                    <a:pt x="0" y="991245"/>
                  </a:moveTo>
                  <a:lnTo>
                    <a:pt x="39314" y="1017464"/>
                  </a:lnTo>
                  <a:lnTo>
                    <a:pt x="78759" y="1043684"/>
                  </a:lnTo>
                  <a:lnTo>
                    <a:pt x="118073" y="1063348"/>
                  </a:lnTo>
                  <a:lnTo>
                    <a:pt x="157321" y="1083176"/>
                  </a:lnTo>
                  <a:lnTo>
                    <a:pt x="196832" y="1102841"/>
                  </a:lnTo>
                  <a:lnTo>
                    <a:pt x="236081" y="1122505"/>
                  </a:lnTo>
                  <a:lnTo>
                    <a:pt x="282144" y="1135615"/>
                  </a:lnTo>
                  <a:lnTo>
                    <a:pt x="321392" y="1148724"/>
                  </a:lnTo>
                  <a:lnTo>
                    <a:pt x="367259" y="1161834"/>
                  </a:lnTo>
                  <a:lnTo>
                    <a:pt x="682099" y="0"/>
                  </a:lnTo>
                  <a:lnTo>
                    <a:pt x="0" y="991245"/>
                  </a:lnTo>
                </a:path>
                <a:path w="682625" h="1162050">
                  <a:moveTo>
                    <a:pt x="177175" y="1096286"/>
                  </a:moveTo>
                  <a:lnTo>
                    <a:pt x="150835" y="1148724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E549CFDA-2969-44C0-91FC-A09E2AED2BA8}"/>
                </a:ext>
              </a:extLst>
            </p:cNvPr>
            <p:cNvSpPr/>
            <p:nvPr/>
          </p:nvSpPr>
          <p:spPr>
            <a:xfrm>
              <a:off x="4381832" y="3959717"/>
              <a:ext cx="629920" cy="1208405"/>
            </a:xfrm>
            <a:custGeom>
              <a:avLst/>
              <a:gdLst/>
              <a:ahLst/>
              <a:cxnLst/>
              <a:rect l="l" t="t" r="r" b="b"/>
              <a:pathLst>
                <a:path w="629920" h="1208404">
                  <a:moveTo>
                    <a:pt x="314840" y="0"/>
                  </a:moveTo>
                  <a:lnTo>
                    <a:pt x="0" y="1161834"/>
                  </a:lnTo>
                  <a:lnTo>
                    <a:pt x="39445" y="1174944"/>
                  </a:lnTo>
                  <a:lnTo>
                    <a:pt x="85311" y="1181499"/>
                  </a:lnTo>
                  <a:lnTo>
                    <a:pt x="124560" y="1188217"/>
                  </a:lnTo>
                  <a:lnTo>
                    <a:pt x="170623" y="1194772"/>
                  </a:lnTo>
                  <a:lnTo>
                    <a:pt x="249382" y="1207882"/>
                  </a:lnTo>
                  <a:lnTo>
                    <a:pt x="380494" y="1207882"/>
                  </a:lnTo>
                  <a:lnTo>
                    <a:pt x="419808" y="1201327"/>
                  </a:lnTo>
                  <a:lnTo>
                    <a:pt x="465806" y="1194772"/>
                  </a:lnTo>
                  <a:lnTo>
                    <a:pt x="505120" y="1188217"/>
                  </a:lnTo>
                  <a:lnTo>
                    <a:pt x="550921" y="1181498"/>
                  </a:lnTo>
                  <a:lnTo>
                    <a:pt x="590366" y="1174944"/>
                  </a:lnTo>
                  <a:lnTo>
                    <a:pt x="629680" y="1161834"/>
                  </a:lnTo>
                  <a:lnTo>
                    <a:pt x="314840" y="0"/>
                  </a:lnTo>
                  <a:close/>
                </a:path>
              </a:pathLst>
            </a:custGeom>
            <a:solidFill>
              <a:srgbClr val="E6E6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572E1E5C-6B16-4450-BEFF-3EC4BF03179E}"/>
                </a:ext>
              </a:extLst>
            </p:cNvPr>
            <p:cNvSpPr/>
            <p:nvPr/>
          </p:nvSpPr>
          <p:spPr>
            <a:xfrm>
              <a:off x="4381832" y="3959717"/>
              <a:ext cx="629920" cy="1267460"/>
            </a:xfrm>
            <a:custGeom>
              <a:avLst/>
              <a:gdLst/>
              <a:ahLst/>
              <a:cxnLst/>
              <a:rect l="l" t="t" r="r" b="b"/>
              <a:pathLst>
                <a:path w="629920" h="1267460">
                  <a:moveTo>
                    <a:pt x="0" y="1161834"/>
                  </a:moveTo>
                  <a:lnTo>
                    <a:pt x="39445" y="1174944"/>
                  </a:lnTo>
                  <a:lnTo>
                    <a:pt x="85311" y="1181499"/>
                  </a:lnTo>
                  <a:lnTo>
                    <a:pt x="124560" y="1188217"/>
                  </a:lnTo>
                  <a:lnTo>
                    <a:pt x="170623" y="1194772"/>
                  </a:lnTo>
                  <a:lnTo>
                    <a:pt x="209871" y="1201327"/>
                  </a:lnTo>
                  <a:lnTo>
                    <a:pt x="249382" y="1207882"/>
                  </a:lnTo>
                  <a:lnTo>
                    <a:pt x="295183" y="1207882"/>
                  </a:lnTo>
                  <a:lnTo>
                    <a:pt x="334497" y="1207882"/>
                  </a:lnTo>
                  <a:lnTo>
                    <a:pt x="380494" y="1207882"/>
                  </a:lnTo>
                  <a:lnTo>
                    <a:pt x="419808" y="1201327"/>
                  </a:lnTo>
                  <a:lnTo>
                    <a:pt x="465806" y="1194772"/>
                  </a:lnTo>
                  <a:lnTo>
                    <a:pt x="505120" y="1188217"/>
                  </a:lnTo>
                  <a:lnTo>
                    <a:pt x="550921" y="1181498"/>
                  </a:lnTo>
                  <a:lnTo>
                    <a:pt x="590366" y="1174944"/>
                  </a:lnTo>
                  <a:lnTo>
                    <a:pt x="629680" y="1161834"/>
                  </a:lnTo>
                  <a:lnTo>
                    <a:pt x="314840" y="0"/>
                  </a:lnTo>
                  <a:lnTo>
                    <a:pt x="0" y="1161834"/>
                  </a:lnTo>
                </a:path>
                <a:path w="629920" h="1267460">
                  <a:moveTo>
                    <a:pt x="314840" y="1207882"/>
                  </a:moveTo>
                  <a:lnTo>
                    <a:pt x="314840" y="1266875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6">
            <a:extLst>
              <a:ext uri="{FF2B5EF4-FFF2-40B4-BE49-F238E27FC236}">
                <a16:creationId xmlns:a16="http://schemas.microsoft.com/office/drawing/2014/main" id="{47B7BC55-452F-4FD5-B7AA-F9B2114D8F40}"/>
              </a:ext>
            </a:extLst>
          </p:cNvPr>
          <p:cNvSpPr txBox="1"/>
          <p:nvPr/>
        </p:nvSpPr>
        <p:spPr>
          <a:xfrm>
            <a:off x="3991724" y="4106042"/>
            <a:ext cx="43878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순환기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질환</a:t>
            </a:r>
            <a:endParaRPr sz="600">
              <a:latin typeface="Malgun Gothic"/>
              <a:cs typeface="Malgun Gothic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4B59E5B8-AC2D-455F-A718-1025545A3D26}"/>
              </a:ext>
            </a:extLst>
          </p:cNvPr>
          <p:cNvSpPr txBox="1"/>
          <p:nvPr/>
        </p:nvSpPr>
        <p:spPr>
          <a:xfrm>
            <a:off x="4732768" y="5533169"/>
            <a:ext cx="996315" cy="27495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600" spc="20" dirty="0">
                <a:latin typeface="Malgun Gothic"/>
                <a:cs typeface="Malgun Gothic"/>
              </a:rPr>
              <a:t>호흡기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질환</a:t>
            </a:r>
            <a:endParaRPr sz="600">
              <a:latin typeface="Malgun Gothic"/>
              <a:cs typeface="Malgun Gothic"/>
            </a:endParaRPr>
          </a:p>
          <a:p>
            <a:pPr marL="569595">
              <a:lnSpc>
                <a:spcPct val="100000"/>
              </a:lnSpc>
              <a:spcBef>
                <a:spcPts val="265"/>
              </a:spcBef>
            </a:pPr>
            <a:r>
              <a:rPr sz="600" spc="20" dirty="0">
                <a:latin typeface="Malgun Gothic"/>
                <a:cs typeface="Malgun Gothic"/>
              </a:rPr>
              <a:t>소화기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질환</a:t>
            </a:r>
            <a:endParaRPr sz="600">
              <a:latin typeface="Malgun Gothic"/>
              <a:cs typeface="Malgun Gothic"/>
            </a:endParaRPr>
          </a:p>
        </p:txBody>
      </p:sp>
      <p:grpSp>
        <p:nvGrpSpPr>
          <p:cNvPr id="26" name="object 18">
            <a:extLst>
              <a:ext uri="{FF2B5EF4-FFF2-40B4-BE49-F238E27FC236}">
                <a16:creationId xmlns:a16="http://schemas.microsoft.com/office/drawing/2014/main" id="{20BB9BE1-772F-40BB-9DC8-2C6EA3CF7167}"/>
              </a:ext>
            </a:extLst>
          </p:cNvPr>
          <p:cNvGrpSpPr/>
          <p:nvPr/>
        </p:nvGrpSpPr>
        <p:grpSpPr>
          <a:xfrm>
            <a:off x="5712705" y="4410669"/>
            <a:ext cx="1174750" cy="1169035"/>
            <a:chOff x="4693179" y="3956225"/>
            <a:chExt cx="1174750" cy="1169035"/>
          </a:xfrm>
        </p:grpSpPr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DC657797-506A-4957-8952-56E750EE95C9}"/>
                </a:ext>
              </a:extLst>
            </p:cNvPr>
            <p:cNvSpPr/>
            <p:nvPr/>
          </p:nvSpPr>
          <p:spPr>
            <a:xfrm>
              <a:off x="4696672" y="3959717"/>
              <a:ext cx="1167765" cy="1162050"/>
            </a:xfrm>
            <a:custGeom>
              <a:avLst/>
              <a:gdLst/>
              <a:ahLst/>
              <a:cxnLst/>
              <a:rect l="l" t="t" r="r" b="b"/>
              <a:pathLst>
                <a:path w="1167764" h="1162050">
                  <a:moveTo>
                    <a:pt x="0" y="0"/>
                  </a:moveTo>
                  <a:lnTo>
                    <a:pt x="314840" y="1161834"/>
                  </a:lnTo>
                  <a:lnTo>
                    <a:pt x="354154" y="1155279"/>
                  </a:lnTo>
                  <a:lnTo>
                    <a:pt x="432913" y="1129060"/>
                  </a:lnTo>
                  <a:lnTo>
                    <a:pt x="465675" y="1109395"/>
                  </a:lnTo>
                  <a:lnTo>
                    <a:pt x="505120" y="1096286"/>
                  </a:lnTo>
                  <a:lnTo>
                    <a:pt x="537816" y="1076621"/>
                  </a:lnTo>
                  <a:lnTo>
                    <a:pt x="577130" y="1063348"/>
                  </a:lnTo>
                  <a:lnTo>
                    <a:pt x="610023" y="1043683"/>
                  </a:lnTo>
                  <a:lnTo>
                    <a:pt x="642785" y="1017464"/>
                  </a:lnTo>
                  <a:lnTo>
                    <a:pt x="675546" y="997800"/>
                  </a:lnTo>
                  <a:lnTo>
                    <a:pt x="708439" y="971580"/>
                  </a:lnTo>
                  <a:lnTo>
                    <a:pt x="741201" y="951752"/>
                  </a:lnTo>
                  <a:lnTo>
                    <a:pt x="806659" y="899320"/>
                  </a:lnTo>
                  <a:lnTo>
                    <a:pt x="918180" y="787692"/>
                  </a:lnTo>
                  <a:lnTo>
                    <a:pt x="944520" y="754918"/>
                  </a:lnTo>
                  <a:lnTo>
                    <a:pt x="964177" y="722012"/>
                  </a:lnTo>
                  <a:lnTo>
                    <a:pt x="990387" y="689238"/>
                  </a:lnTo>
                  <a:lnTo>
                    <a:pt x="1029701" y="623493"/>
                  </a:lnTo>
                  <a:lnTo>
                    <a:pt x="1056041" y="590719"/>
                  </a:lnTo>
                  <a:lnTo>
                    <a:pt x="1069146" y="551391"/>
                  </a:lnTo>
                  <a:lnTo>
                    <a:pt x="1088803" y="518485"/>
                  </a:lnTo>
                  <a:lnTo>
                    <a:pt x="1108460" y="479156"/>
                  </a:lnTo>
                  <a:lnTo>
                    <a:pt x="1121565" y="446382"/>
                  </a:lnTo>
                  <a:lnTo>
                    <a:pt x="1134604" y="406857"/>
                  </a:lnTo>
                  <a:lnTo>
                    <a:pt x="1147905" y="367528"/>
                  </a:lnTo>
                  <a:lnTo>
                    <a:pt x="1161010" y="328199"/>
                  </a:lnTo>
                  <a:lnTo>
                    <a:pt x="1167562" y="288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0">
              <a:extLst>
                <a:ext uri="{FF2B5EF4-FFF2-40B4-BE49-F238E27FC236}">
                  <a16:creationId xmlns:a16="http://schemas.microsoft.com/office/drawing/2014/main" id="{B9748A92-3638-43A4-B66C-93E3C714C862}"/>
                </a:ext>
              </a:extLst>
            </p:cNvPr>
            <p:cNvSpPr/>
            <p:nvPr/>
          </p:nvSpPr>
          <p:spPr>
            <a:xfrm>
              <a:off x="4696672" y="3959717"/>
              <a:ext cx="1167765" cy="1162050"/>
            </a:xfrm>
            <a:custGeom>
              <a:avLst/>
              <a:gdLst/>
              <a:ahLst/>
              <a:cxnLst/>
              <a:rect l="l" t="t" r="r" b="b"/>
              <a:pathLst>
                <a:path w="1167764" h="1162050">
                  <a:moveTo>
                    <a:pt x="314840" y="1161834"/>
                  </a:moveTo>
                  <a:lnTo>
                    <a:pt x="354154" y="1155279"/>
                  </a:lnTo>
                  <a:lnTo>
                    <a:pt x="393599" y="1142170"/>
                  </a:lnTo>
                  <a:lnTo>
                    <a:pt x="432913" y="1129060"/>
                  </a:lnTo>
                  <a:lnTo>
                    <a:pt x="465675" y="1109395"/>
                  </a:lnTo>
                  <a:lnTo>
                    <a:pt x="505120" y="1096286"/>
                  </a:lnTo>
                  <a:lnTo>
                    <a:pt x="537816" y="1076621"/>
                  </a:lnTo>
                  <a:lnTo>
                    <a:pt x="577130" y="1063348"/>
                  </a:lnTo>
                  <a:lnTo>
                    <a:pt x="610023" y="1043683"/>
                  </a:lnTo>
                  <a:lnTo>
                    <a:pt x="642785" y="1017464"/>
                  </a:lnTo>
                  <a:lnTo>
                    <a:pt x="675546" y="997800"/>
                  </a:lnTo>
                  <a:lnTo>
                    <a:pt x="708439" y="971580"/>
                  </a:lnTo>
                  <a:lnTo>
                    <a:pt x="741201" y="951752"/>
                  </a:lnTo>
                  <a:lnTo>
                    <a:pt x="773963" y="925533"/>
                  </a:lnTo>
                  <a:lnTo>
                    <a:pt x="806659" y="899320"/>
                  </a:lnTo>
                  <a:lnTo>
                    <a:pt x="859274" y="846685"/>
                  </a:lnTo>
                  <a:lnTo>
                    <a:pt x="891970" y="813911"/>
                  </a:lnTo>
                  <a:lnTo>
                    <a:pt x="918180" y="787692"/>
                  </a:lnTo>
                  <a:lnTo>
                    <a:pt x="944520" y="754918"/>
                  </a:lnTo>
                  <a:lnTo>
                    <a:pt x="964177" y="722012"/>
                  </a:lnTo>
                  <a:lnTo>
                    <a:pt x="990387" y="689238"/>
                  </a:lnTo>
                  <a:lnTo>
                    <a:pt x="1010044" y="656464"/>
                  </a:lnTo>
                  <a:lnTo>
                    <a:pt x="1029701" y="623493"/>
                  </a:lnTo>
                  <a:lnTo>
                    <a:pt x="1056041" y="590719"/>
                  </a:lnTo>
                  <a:lnTo>
                    <a:pt x="1069146" y="551391"/>
                  </a:lnTo>
                  <a:lnTo>
                    <a:pt x="1088803" y="518485"/>
                  </a:lnTo>
                  <a:lnTo>
                    <a:pt x="1108460" y="479156"/>
                  </a:lnTo>
                  <a:lnTo>
                    <a:pt x="1121565" y="446382"/>
                  </a:lnTo>
                  <a:lnTo>
                    <a:pt x="1134604" y="406857"/>
                  </a:lnTo>
                  <a:lnTo>
                    <a:pt x="1147905" y="367528"/>
                  </a:lnTo>
                  <a:lnTo>
                    <a:pt x="1161010" y="328199"/>
                  </a:lnTo>
                  <a:lnTo>
                    <a:pt x="1167562" y="288739"/>
                  </a:lnTo>
                  <a:lnTo>
                    <a:pt x="0" y="0"/>
                  </a:lnTo>
                  <a:lnTo>
                    <a:pt x="314840" y="1161834"/>
                  </a:lnTo>
                </a:path>
                <a:path w="1167764" h="1162050">
                  <a:moveTo>
                    <a:pt x="859274" y="846685"/>
                  </a:moveTo>
                  <a:lnTo>
                    <a:pt x="905075" y="886211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1">
            <a:extLst>
              <a:ext uri="{FF2B5EF4-FFF2-40B4-BE49-F238E27FC236}">
                <a16:creationId xmlns:a16="http://schemas.microsoft.com/office/drawing/2014/main" id="{639CB0DE-46D9-49B8-9AF3-DFD485D111DE}"/>
              </a:ext>
            </a:extLst>
          </p:cNvPr>
          <p:cNvSpPr txBox="1"/>
          <p:nvPr/>
        </p:nvSpPr>
        <p:spPr>
          <a:xfrm>
            <a:off x="6654571" y="5287705"/>
            <a:ext cx="43878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각종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사고사</a:t>
            </a:r>
            <a:endParaRPr sz="600">
              <a:latin typeface="Malgun Gothic"/>
              <a:cs typeface="Malgun Gothic"/>
            </a:endParaRPr>
          </a:p>
        </p:txBody>
      </p:sp>
      <p:grpSp>
        <p:nvGrpSpPr>
          <p:cNvPr id="31" name="object 22">
            <a:extLst>
              <a:ext uri="{FF2B5EF4-FFF2-40B4-BE49-F238E27FC236}">
                <a16:creationId xmlns:a16="http://schemas.microsoft.com/office/drawing/2014/main" id="{3D5CD458-1C4D-47FB-8391-378361FF0CD2}"/>
              </a:ext>
            </a:extLst>
          </p:cNvPr>
          <p:cNvGrpSpPr/>
          <p:nvPr/>
        </p:nvGrpSpPr>
        <p:grpSpPr>
          <a:xfrm>
            <a:off x="5712922" y="4410885"/>
            <a:ext cx="1269365" cy="295910"/>
            <a:chOff x="4693396" y="3956441"/>
            <a:chExt cx="1269365" cy="295910"/>
          </a:xfrm>
        </p:grpSpPr>
        <p:sp>
          <p:nvSpPr>
            <p:cNvPr id="32" name="object 23">
              <a:extLst>
                <a:ext uri="{FF2B5EF4-FFF2-40B4-BE49-F238E27FC236}">
                  <a16:creationId xmlns:a16="http://schemas.microsoft.com/office/drawing/2014/main" id="{4F6F6DA7-C260-4DA6-8D28-4DBAB3CF39E7}"/>
                </a:ext>
              </a:extLst>
            </p:cNvPr>
            <p:cNvSpPr/>
            <p:nvPr/>
          </p:nvSpPr>
          <p:spPr>
            <a:xfrm>
              <a:off x="4696672" y="3959717"/>
              <a:ext cx="1181100" cy="288925"/>
            </a:xfrm>
            <a:custGeom>
              <a:avLst/>
              <a:gdLst/>
              <a:ahLst/>
              <a:cxnLst/>
              <a:rect l="l" t="t" r="r" b="b"/>
              <a:pathLst>
                <a:path w="1181100" h="288925">
                  <a:moveTo>
                    <a:pt x="0" y="0"/>
                  </a:moveTo>
                  <a:lnTo>
                    <a:pt x="1167562" y="288739"/>
                  </a:lnTo>
                  <a:lnTo>
                    <a:pt x="1180667" y="236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A7546B24-8699-4876-8DC5-E5237ED15F3B}"/>
                </a:ext>
              </a:extLst>
            </p:cNvPr>
            <p:cNvSpPr/>
            <p:nvPr/>
          </p:nvSpPr>
          <p:spPr>
            <a:xfrm>
              <a:off x="4696672" y="3959717"/>
              <a:ext cx="1233170" cy="288925"/>
            </a:xfrm>
            <a:custGeom>
              <a:avLst/>
              <a:gdLst/>
              <a:ahLst/>
              <a:cxnLst/>
              <a:rect l="l" t="t" r="r" b="b"/>
              <a:pathLst>
                <a:path w="1233170" h="288925">
                  <a:moveTo>
                    <a:pt x="1167562" y="288739"/>
                  </a:moveTo>
                  <a:lnTo>
                    <a:pt x="1180667" y="236301"/>
                  </a:lnTo>
                  <a:lnTo>
                    <a:pt x="0" y="0"/>
                  </a:lnTo>
                  <a:lnTo>
                    <a:pt x="1167562" y="288739"/>
                  </a:lnTo>
                </a:path>
                <a:path w="1233170" h="288925">
                  <a:moveTo>
                    <a:pt x="1174114" y="262520"/>
                  </a:moveTo>
                  <a:lnTo>
                    <a:pt x="1233020" y="275629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99CFD2A0-9AB3-4FD2-82A5-951D5296D8AF}"/>
                </a:ext>
              </a:extLst>
            </p:cNvPr>
            <p:cNvSpPr/>
            <p:nvPr/>
          </p:nvSpPr>
          <p:spPr>
            <a:xfrm>
              <a:off x="4696672" y="3959717"/>
              <a:ext cx="1193800" cy="236854"/>
            </a:xfrm>
            <a:custGeom>
              <a:avLst/>
              <a:gdLst/>
              <a:ahLst/>
              <a:cxnLst/>
              <a:rect l="l" t="t" r="r" b="b"/>
              <a:pathLst>
                <a:path w="1193800" h="236854">
                  <a:moveTo>
                    <a:pt x="0" y="0"/>
                  </a:moveTo>
                  <a:lnTo>
                    <a:pt x="1180667" y="236301"/>
                  </a:lnTo>
                  <a:lnTo>
                    <a:pt x="1193772" y="17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D7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6C8BB6EC-F275-49A9-A43C-B048910F686F}"/>
                </a:ext>
              </a:extLst>
            </p:cNvPr>
            <p:cNvSpPr/>
            <p:nvPr/>
          </p:nvSpPr>
          <p:spPr>
            <a:xfrm>
              <a:off x="4696672" y="3959717"/>
              <a:ext cx="1246505" cy="236854"/>
            </a:xfrm>
            <a:custGeom>
              <a:avLst/>
              <a:gdLst/>
              <a:ahLst/>
              <a:cxnLst/>
              <a:rect l="l" t="t" r="r" b="b"/>
              <a:pathLst>
                <a:path w="1246504" h="236854">
                  <a:moveTo>
                    <a:pt x="1180667" y="236301"/>
                  </a:moveTo>
                  <a:lnTo>
                    <a:pt x="1193772" y="177111"/>
                  </a:lnTo>
                  <a:lnTo>
                    <a:pt x="0" y="0"/>
                  </a:lnTo>
                  <a:lnTo>
                    <a:pt x="1180667" y="236301"/>
                  </a:lnTo>
                </a:path>
                <a:path w="1246504" h="236854">
                  <a:moveTo>
                    <a:pt x="1187219" y="203526"/>
                  </a:moveTo>
                  <a:lnTo>
                    <a:pt x="1246125" y="216636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7">
              <a:extLst>
                <a:ext uri="{FF2B5EF4-FFF2-40B4-BE49-F238E27FC236}">
                  <a16:creationId xmlns:a16="http://schemas.microsoft.com/office/drawing/2014/main" id="{A4A250F1-F4A4-4AE0-BBFE-A014DF9352DC}"/>
                </a:ext>
              </a:extLst>
            </p:cNvPr>
            <p:cNvSpPr/>
            <p:nvPr/>
          </p:nvSpPr>
          <p:spPr>
            <a:xfrm>
              <a:off x="4696672" y="3959717"/>
              <a:ext cx="1200785" cy="177165"/>
            </a:xfrm>
            <a:custGeom>
              <a:avLst/>
              <a:gdLst/>
              <a:ahLst/>
              <a:cxnLst/>
              <a:rect l="l" t="t" r="r" b="b"/>
              <a:pathLst>
                <a:path w="1200785" h="177164">
                  <a:moveTo>
                    <a:pt x="0" y="0"/>
                  </a:moveTo>
                  <a:lnTo>
                    <a:pt x="1193772" y="177111"/>
                  </a:lnTo>
                  <a:lnTo>
                    <a:pt x="1200258" y="118117"/>
                  </a:lnTo>
                  <a:lnTo>
                    <a:pt x="1200258" y="58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8">
              <a:extLst>
                <a:ext uri="{FF2B5EF4-FFF2-40B4-BE49-F238E27FC236}">
                  <a16:creationId xmlns:a16="http://schemas.microsoft.com/office/drawing/2014/main" id="{954F8875-2697-428B-B129-CD4E03083DFE}"/>
                </a:ext>
              </a:extLst>
            </p:cNvPr>
            <p:cNvSpPr/>
            <p:nvPr/>
          </p:nvSpPr>
          <p:spPr>
            <a:xfrm>
              <a:off x="4696672" y="3959717"/>
              <a:ext cx="1259840" cy="177165"/>
            </a:xfrm>
            <a:custGeom>
              <a:avLst/>
              <a:gdLst/>
              <a:ahLst/>
              <a:cxnLst/>
              <a:rect l="l" t="t" r="r" b="b"/>
              <a:pathLst>
                <a:path w="1259839" h="177164">
                  <a:moveTo>
                    <a:pt x="1193772" y="177111"/>
                  </a:moveTo>
                  <a:lnTo>
                    <a:pt x="1200258" y="118117"/>
                  </a:lnTo>
                  <a:lnTo>
                    <a:pt x="1200258" y="58993"/>
                  </a:lnTo>
                  <a:lnTo>
                    <a:pt x="0" y="0"/>
                  </a:lnTo>
                  <a:lnTo>
                    <a:pt x="1193772" y="177111"/>
                  </a:lnTo>
                </a:path>
                <a:path w="1259839" h="177164">
                  <a:moveTo>
                    <a:pt x="1200258" y="118117"/>
                  </a:moveTo>
                  <a:lnTo>
                    <a:pt x="1259426" y="124672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9">
              <a:extLst>
                <a:ext uri="{FF2B5EF4-FFF2-40B4-BE49-F238E27FC236}">
                  <a16:creationId xmlns:a16="http://schemas.microsoft.com/office/drawing/2014/main" id="{F68C585D-54A4-4ADA-9240-61FB32677E39}"/>
                </a:ext>
              </a:extLst>
            </p:cNvPr>
            <p:cNvSpPr/>
            <p:nvPr/>
          </p:nvSpPr>
          <p:spPr>
            <a:xfrm>
              <a:off x="4696672" y="3959717"/>
              <a:ext cx="1207135" cy="59055"/>
            </a:xfrm>
            <a:custGeom>
              <a:avLst/>
              <a:gdLst/>
              <a:ahLst/>
              <a:cxnLst/>
              <a:rect l="l" t="t" r="r" b="b"/>
              <a:pathLst>
                <a:path w="1207135" h="59054">
                  <a:moveTo>
                    <a:pt x="1206811" y="0"/>
                  </a:moveTo>
                  <a:lnTo>
                    <a:pt x="0" y="0"/>
                  </a:lnTo>
                  <a:lnTo>
                    <a:pt x="1200258" y="58993"/>
                  </a:lnTo>
                  <a:lnTo>
                    <a:pt x="1206811" y="0"/>
                  </a:lnTo>
                  <a:close/>
                </a:path>
              </a:pathLst>
            </a:custGeom>
            <a:solidFill>
              <a:srgbClr val="D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0">
              <a:extLst>
                <a:ext uri="{FF2B5EF4-FFF2-40B4-BE49-F238E27FC236}">
                  <a16:creationId xmlns:a16="http://schemas.microsoft.com/office/drawing/2014/main" id="{D7C8AFC3-7CE3-47DD-9507-02B829F9E279}"/>
                </a:ext>
              </a:extLst>
            </p:cNvPr>
            <p:cNvSpPr/>
            <p:nvPr/>
          </p:nvSpPr>
          <p:spPr>
            <a:xfrm>
              <a:off x="4696672" y="3959717"/>
              <a:ext cx="1266190" cy="59055"/>
            </a:xfrm>
            <a:custGeom>
              <a:avLst/>
              <a:gdLst/>
              <a:ahLst/>
              <a:cxnLst/>
              <a:rect l="l" t="t" r="r" b="b"/>
              <a:pathLst>
                <a:path w="1266189" h="59054">
                  <a:moveTo>
                    <a:pt x="1200258" y="58993"/>
                  </a:moveTo>
                  <a:lnTo>
                    <a:pt x="1206811" y="0"/>
                  </a:lnTo>
                  <a:lnTo>
                    <a:pt x="0" y="0"/>
                  </a:lnTo>
                  <a:lnTo>
                    <a:pt x="1200258" y="58993"/>
                  </a:lnTo>
                </a:path>
                <a:path w="1266189" h="59054">
                  <a:moveTo>
                    <a:pt x="1206811" y="32774"/>
                  </a:moveTo>
                  <a:lnTo>
                    <a:pt x="1265913" y="32774"/>
                  </a:lnTo>
                </a:path>
              </a:pathLst>
            </a:custGeom>
            <a:ln w="65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31">
            <a:extLst>
              <a:ext uri="{FF2B5EF4-FFF2-40B4-BE49-F238E27FC236}">
                <a16:creationId xmlns:a16="http://schemas.microsoft.com/office/drawing/2014/main" id="{2B79017B-F710-4DC7-99CB-39E149AF54C0}"/>
              </a:ext>
            </a:extLst>
          </p:cNvPr>
          <p:cNvSpPr txBox="1"/>
          <p:nvPr/>
        </p:nvSpPr>
        <p:spPr>
          <a:xfrm>
            <a:off x="6995621" y="4644324"/>
            <a:ext cx="438784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비뇨기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질환</a:t>
            </a:r>
            <a:endParaRPr sz="600">
              <a:latin typeface="Malgun Gothic"/>
              <a:cs typeface="Malgun Gothic"/>
            </a:endParaRPr>
          </a:p>
        </p:txBody>
      </p:sp>
      <p:sp>
        <p:nvSpPr>
          <p:cNvPr id="41" name="object 32">
            <a:extLst>
              <a:ext uri="{FF2B5EF4-FFF2-40B4-BE49-F238E27FC236}">
                <a16:creationId xmlns:a16="http://schemas.microsoft.com/office/drawing/2014/main" id="{CF4AA071-43DE-47DF-B3B5-D8F7552908D9}"/>
              </a:ext>
            </a:extLst>
          </p:cNvPr>
          <p:cNvSpPr txBox="1"/>
          <p:nvPr/>
        </p:nvSpPr>
        <p:spPr>
          <a:xfrm>
            <a:off x="7008725" y="4585199"/>
            <a:ext cx="262255" cy="12001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정신병</a:t>
            </a:r>
            <a:endParaRPr sz="600">
              <a:latin typeface="Malgun Gothic"/>
              <a:cs typeface="Malgun Gothic"/>
            </a:endParaRPr>
          </a:p>
        </p:txBody>
      </p:sp>
      <p:sp>
        <p:nvSpPr>
          <p:cNvPr id="42" name="object 33">
            <a:extLst>
              <a:ext uri="{FF2B5EF4-FFF2-40B4-BE49-F238E27FC236}">
                <a16:creationId xmlns:a16="http://schemas.microsoft.com/office/drawing/2014/main" id="{3DD1B716-C3F7-4AFA-91D3-2249C511127C}"/>
              </a:ext>
            </a:extLst>
          </p:cNvPr>
          <p:cNvSpPr txBox="1"/>
          <p:nvPr/>
        </p:nvSpPr>
        <p:spPr>
          <a:xfrm>
            <a:off x="7021830" y="4230715"/>
            <a:ext cx="445770" cy="3759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20" dirty="0">
                <a:latin typeface="Malgun Gothic"/>
                <a:cs typeface="Malgun Gothic"/>
              </a:rPr>
              <a:t>감염성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20" dirty="0">
                <a:latin typeface="Malgun Gothic"/>
                <a:cs typeface="Malgun Gothic"/>
              </a:rPr>
              <a:t>질환</a:t>
            </a:r>
            <a:endParaRPr sz="600" dirty="0">
              <a:latin typeface="Malgun Gothic"/>
              <a:cs typeface="Malgun Gothic"/>
            </a:endParaRPr>
          </a:p>
          <a:p>
            <a:pPr marL="12700" marR="5080" indent="6350">
              <a:lnSpc>
                <a:spcPct val="100000"/>
              </a:lnSpc>
              <a:spcBef>
                <a:spcPts val="570"/>
              </a:spcBef>
            </a:pPr>
            <a:r>
              <a:rPr sz="600" spc="20" dirty="0">
                <a:latin typeface="Malgun Gothic"/>
                <a:cs typeface="Malgun Gothic"/>
              </a:rPr>
              <a:t>신</a:t>
            </a:r>
            <a:r>
              <a:rPr lang="ko-KR" altLang="en-US" sz="600" spc="20" dirty="0">
                <a:latin typeface="Malgun Gothic"/>
                <a:cs typeface="Malgun Gothic"/>
              </a:rPr>
              <a:t>경</a:t>
            </a:r>
            <a:r>
              <a:rPr sz="600" spc="20" dirty="0">
                <a:latin typeface="Malgun Gothic"/>
                <a:cs typeface="Malgun Gothic"/>
              </a:rPr>
              <a:t>계</a:t>
            </a:r>
            <a:r>
              <a:rPr sz="600" spc="-60" dirty="0">
                <a:latin typeface="Malgun Gothic"/>
                <a:cs typeface="Malgun Gothic"/>
              </a:rPr>
              <a:t> </a:t>
            </a:r>
            <a:r>
              <a:rPr sz="600" spc="10" dirty="0">
                <a:latin typeface="Malgun Gothic"/>
                <a:cs typeface="Malgun Gothic"/>
              </a:rPr>
              <a:t>질환  </a:t>
            </a:r>
            <a:r>
              <a:rPr sz="600" spc="20" dirty="0">
                <a:latin typeface="Malgun Gothic"/>
                <a:cs typeface="Malgun Gothic"/>
              </a:rPr>
              <a:t>노환</a:t>
            </a:r>
            <a:endParaRPr sz="6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8077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먼지 관련 데이터 수집하기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600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공공 데이터 포털 </a:t>
            </a:r>
            <a:r>
              <a:rPr lang="en-US" altLang="ko-KR" dirty="0">
                <a:hlinkClick r:id="rId3"/>
              </a:rPr>
              <a:t>https://www.data.go.kr/index.do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A7EB4-3097-4644-8C95-2EEBCDECC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729" r="9360" b="23053"/>
          <a:stretch/>
        </p:blipFill>
        <p:spPr>
          <a:xfrm>
            <a:off x="1490877" y="2442424"/>
            <a:ext cx="7348715" cy="41322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A1A772A-775B-4EDB-A099-9AA53BE3385F}"/>
              </a:ext>
            </a:extLst>
          </p:cNvPr>
          <p:cNvSpPr/>
          <p:nvPr/>
        </p:nvSpPr>
        <p:spPr>
          <a:xfrm>
            <a:off x="3456264" y="2676088"/>
            <a:ext cx="72145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2B02C3B-F64F-4217-B0AC-C4732E9672E1}"/>
              </a:ext>
            </a:extLst>
          </p:cNvPr>
          <p:cNvSpPr/>
          <p:nvPr/>
        </p:nvSpPr>
        <p:spPr>
          <a:xfrm>
            <a:off x="5034792" y="3107930"/>
            <a:ext cx="114789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67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 먼지 관련 데이터 수집하기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5098" y="2052571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미세먼지 클릭 후 다운로드 클릭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E954E3-848D-49D2-84FE-123D63133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729" r="9360" b="23053"/>
          <a:stretch/>
        </p:blipFill>
        <p:spPr>
          <a:xfrm>
            <a:off x="1490877" y="2442424"/>
            <a:ext cx="7348715" cy="4132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119A79-102C-4053-94C7-2B459F1D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7" y="2375736"/>
            <a:ext cx="7348715" cy="419889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C904C04-1C8B-4711-9D49-2D2FC307BCEB}"/>
              </a:ext>
            </a:extLst>
          </p:cNvPr>
          <p:cNvSpPr/>
          <p:nvPr/>
        </p:nvSpPr>
        <p:spPr>
          <a:xfrm>
            <a:off x="7688902" y="4978675"/>
            <a:ext cx="114789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3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583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타입 바꾸기 </a:t>
            </a:r>
            <a:r>
              <a:rPr lang="en-US" altLang="ko-KR" dirty="0"/>
              <a:t>(UTF-8</a:t>
            </a:r>
            <a:r>
              <a:rPr lang="ko-KR" altLang="en-US" dirty="0"/>
              <a:t>로 변환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256663-0598-4EC2-821B-B8324EAD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14" y="1813057"/>
            <a:ext cx="5190733" cy="41233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025866-8228-4536-B9F0-DC60227C4B3E}"/>
              </a:ext>
            </a:extLst>
          </p:cNvPr>
          <p:cNvSpPr/>
          <p:nvPr/>
        </p:nvSpPr>
        <p:spPr>
          <a:xfrm>
            <a:off x="7025826" y="2307179"/>
            <a:ext cx="44014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/>
              <a:t> 자료를 자신이 작업하고자 하는 폴더에 저장하기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 저장 후 엑셀 파일에 들어가서 다른 이름으로 저장 클릭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 파일 형식 클릭 후 </a:t>
            </a:r>
            <a:r>
              <a:rPr lang="en-US" altLang="ko-KR" dirty="0"/>
              <a:t>(CSV UTF-8(</a:t>
            </a:r>
            <a:r>
              <a:rPr lang="ko-KR" altLang="en-US" dirty="0"/>
              <a:t>쉼표로 분리</a:t>
            </a:r>
            <a:r>
              <a:rPr lang="en-US" altLang="ko-KR" dirty="0"/>
              <a:t>)) </a:t>
            </a:r>
            <a:r>
              <a:rPr lang="ko-KR" altLang="en-US" dirty="0"/>
              <a:t>클릭</a:t>
            </a:r>
            <a:endParaRPr lang="en-US" altLang="ko-KR" dirty="0"/>
          </a:p>
          <a:p>
            <a:pPr>
              <a:buFont typeface="+mj-lt"/>
              <a:buAutoNum type="arabicPeriod"/>
            </a:pP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 저장 </a:t>
            </a:r>
            <a:r>
              <a:rPr lang="en-US" altLang="ko-KR" dirty="0"/>
              <a:t>(</a:t>
            </a:r>
            <a:r>
              <a:rPr lang="ko-KR" altLang="en-US" dirty="0"/>
              <a:t>덮어쓰기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4125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7422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작업 공간 설정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749FCB-7E1A-4F97-A112-6BACE4637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1" t="12486" r="60178" b="25291"/>
          <a:stretch/>
        </p:blipFill>
        <p:spPr>
          <a:xfrm>
            <a:off x="1170274" y="2320869"/>
            <a:ext cx="5051872" cy="316291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F08B2DF-986E-4154-88BD-C97A513691DE}"/>
              </a:ext>
            </a:extLst>
          </p:cNvPr>
          <p:cNvSpPr/>
          <p:nvPr/>
        </p:nvSpPr>
        <p:spPr>
          <a:xfrm>
            <a:off x="3296873" y="5313002"/>
            <a:ext cx="252520" cy="1707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1B399F-7C7A-49D6-8A68-F6FFFD34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74" y="1834207"/>
            <a:ext cx="3002336" cy="41362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FE3002-9619-4E55-8B7F-098173005710}"/>
              </a:ext>
            </a:extLst>
          </p:cNvPr>
          <p:cNvSpPr txBox="1"/>
          <p:nvPr/>
        </p:nvSpPr>
        <p:spPr>
          <a:xfrm>
            <a:off x="1170274" y="188130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속성 클릭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ADC69-762C-4B38-B06A-52AD36EDC6B7}"/>
              </a:ext>
            </a:extLst>
          </p:cNvPr>
          <p:cNvSpPr txBox="1"/>
          <p:nvPr/>
        </p:nvSpPr>
        <p:spPr>
          <a:xfrm>
            <a:off x="6845374" y="132805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위치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작업하는 공간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9188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74220"/>
            <a:ext cx="2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071EE8-2DEB-470E-A02F-0A5749AEB7E0}"/>
              </a:ext>
            </a:extLst>
          </p:cNvPr>
          <p:cNvSpPr/>
          <p:nvPr/>
        </p:nvSpPr>
        <p:spPr>
          <a:xfrm>
            <a:off x="1076586" y="1623799"/>
            <a:ext cx="93509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  <a:p>
            <a:r>
              <a:rPr lang="ko-KR" altLang="en-US" sz="1600" dirty="0"/>
              <a:t># 복사된 작업 공간: </a:t>
            </a:r>
            <a:r>
              <a:rPr lang="ko-KR" altLang="en-US" sz="1600" dirty="0">
                <a:solidFill>
                  <a:srgbClr val="FF0000"/>
                </a:solidFill>
              </a:rPr>
              <a:t>C:\Users\pc\Desktop\stat_practice</a:t>
            </a:r>
          </a:p>
          <a:p>
            <a:endParaRPr lang="ko-KR" altLang="en-US" sz="1600" dirty="0"/>
          </a:p>
          <a:p>
            <a:r>
              <a:rPr lang="ko-KR" altLang="en-US" sz="1600" dirty="0"/>
              <a:t># </a:t>
            </a:r>
            <a:r>
              <a:rPr lang="ko-KR" altLang="en-US" sz="1600" dirty="0" err="1"/>
              <a:t>setwd</a:t>
            </a:r>
            <a:r>
              <a:rPr lang="ko-KR" altLang="en-US" sz="1600" dirty="0"/>
              <a:t>() 작업공간 설정하는 함수</a:t>
            </a:r>
          </a:p>
          <a:p>
            <a:r>
              <a:rPr lang="ko-KR" altLang="en-US" sz="1600" dirty="0"/>
              <a:t># </a:t>
            </a:r>
            <a:r>
              <a:rPr lang="ko-KR" altLang="en-US" sz="1600" dirty="0" err="1"/>
              <a:t>setwd</a:t>
            </a:r>
            <a:r>
              <a:rPr lang="ko-KR" altLang="en-US" sz="1600" dirty="0"/>
              <a:t>("작업공간") </a:t>
            </a:r>
            <a:r>
              <a:rPr lang="ko-KR" altLang="en-US" sz="1600" dirty="0">
                <a:solidFill>
                  <a:srgbClr val="FF0000"/>
                </a:solidFill>
              </a:rPr>
              <a:t># 이때 작업공간 복사 붙여넣기 시, \ -&gt; \\ 로 바꾸거나, \ -&gt; / 로 바꾸기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setwd</a:t>
            </a:r>
            <a:r>
              <a:rPr lang="ko-KR" altLang="en-US" sz="1600" dirty="0"/>
              <a:t>("C:</a:t>
            </a:r>
            <a:r>
              <a:rPr lang="ko-KR" altLang="en-US" sz="1600" dirty="0">
                <a:solidFill>
                  <a:srgbClr val="FF0000"/>
                </a:solidFill>
              </a:rPr>
              <a:t>\\</a:t>
            </a:r>
            <a:r>
              <a:rPr lang="ko-KR" altLang="en-US" sz="1600" dirty="0"/>
              <a:t>Users</a:t>
            </a:r>
            <a:r>
              <a:rPr lang="ko-KR" altLang="en-US" sz="1600" dirty="0">
                <a:solidFill>
                  <a:srgbClr val="FF0000"/>
                </a:solidFill>
              </a:rPr>
              <a:t>\\</a:t>
            </a:r>
            <a:r>
              <a:rPr lang="ko-KR" altLang="en-US" sz="1600" dirty="0"/>
              <a:t>pc</a:t>
            </a:r>
            <a:r>
              <a:rPr lang="ko-KR" altLang="en-US" sz="1600" dirty="0">
                <a:solidFill>
                  <a:srgbClr val="FF0000"/>
                </a:solidFill>
              </a:rPr>
              <a:t>\\</a:t>
            </a:r>
            <a:r>
              <a:rPr lang="ko-KR" altLang="en-US" sz="1600" dirty="0"/>
              <a:t>Desktop</a:t>
            </a:r>
            <a:r>
              <a:rPr lang="ko-KR" altLang="en-US" sz="1600" dirty="0">
                <a:solidFill>
                  <a:srgbClr val="FF0000"/>
                </a:solidFill>
              </a:rPr>
              <a:t>\\</a:t>
            </a:r>
            <a:r>
              <a:rPr lang="ko-KR" altLang="en-US" sz="1600" dirty="0"/>
              <a:t>stat_practice") # 작업공간 설정하기 </a:t>
            </a:r>
          </a:p>
          <a:p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 err="1"/>
              <a:t>getwd</a:t>
            </a:r>
            <a:r>
              <a:rPr lang="ko-KR" altLang="en-US" sz="1600" dirty="0"/>
              <a:t>() # 작업 공간 확인하기</a:t>
            </a:r>
          </a:p>
          <a:p>
            <a:r>
              <a:rPr lang="en-US" altLang="ko-KR" sz="1600" dirty="0"/>
              <a:t>[1] "C:/Users/pc/Desktop/stat_practice“ # </a:t>
            </a:r>
            <a:r>
              <a:rPr lang="ko-KR" altLang="en-US" sz="1600" dirty="0"/>
              <a:t>변경 된 것을 알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dir</a:t>
            </a:r>
            <a:r>
              <a:rPr lang="ko-KR" altLang="en-US" sz="1600" dirty="0"/>
              <a:t>() # 작업 할 수 있는 데이터 확인하기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[1] "</a:t>
            </a:r>
            <a:r>
              <a:rPr lang="ko-KR" altLang="en-US" sz="1600" dirty="0"/>
              <a:t>한국환경공단</a:t>
            </a:r>
            <a:r>
              <a:rPr lang="en-US" altLang="ko-KR" sz="1600" dirty="0"/>
              <a:t>_</a:t>
            </a:r>
            <a:r>
              <a:rPr lang="ko-KR" altLang="en-US" sz="1600" dirty="0"/>
              <a:t>도로 </a:t>
            </a:r>
            <a:r>
              <a:rPr lang="ko-KR" altLang="en-US" sz="1600" dirty="0" err="1"/>
              <a:t>재비산먼지</a:t>
            </a:r>
            <a:r>
              <a:rPr lang="ko-KR" altLang="en-US" sz="1600" dirty="0"/>
              <a:t> 측정 정보</a:t>
            </a:r>
            <a:r>
              <a:rPr lang="en-US" altLang="ko-KR" sz="1600" dirty="0"/>
              <a:t>_20220630.csv“ </a:t>
            </a:r>
            <a:r>
              <a:rPr lang="en-US" altLang="ko-KR" sz="1600" dirty="0">
                <a:solidFill>
                  <a:srgbClr val="FF0000"/>
                </a:solidFill>
              </a:rPr>
              <a:t># </a:t>
            </a:r>
            <a:r>
              <a:rPr lang="ko-KR" altLang="en-US" sz="1600" dirty="0">
                <a:solidFill>
                  <a:srgbClr val="FF0000"/>
                </a:solidFill>
              </a:rPr>
              <a:t>내가 작업 할 파일이 맞는지 확인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# read.csv 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csv </a:t>
            </a:r>
            <a:r>
              <a:rPr lang="ko-KR" altLang="en-US" sz="1600" dirty="0">
                <a:solidFill>
                  <a:srgbClr val="FF0000"/>
                </a:solidFill>
              </a:rPr>
              <a:t>파일을 불러오는 명령어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r>
              <a:rPr lang="ko-KR" altLang="en-US" sz="1600" dirty="0" err="1"/>
              <a:t>data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read.csv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file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한국환경공단_도로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재비산먼지</a:t>
            </a:r>
            <a:r>
              <a:rPr lang="ko-KR" altLang="en-US" sz="1600" dirty="0"/>
              <a:t> 측정 정보_20220630.csv") # 데이터 지정하기</a:t>
            </a:r>
          </a:p>
        </p:txBody>
      </p:sp>
    </p:spTree>
    <p:extLst>
      <p:ext uri="{BB962C8B-B14F-4D97-AF65-F5344CB8AC3E}">
        <p14:creationId xmlns:p14="http://schemas.microsoft.com/office/powerpoint/2010/main" val="3222037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74220"/>
            <a:ext cx="2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불러오기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" y="1917845"/>
            <a:ext cx="6754413" cy="36586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37872" r="59511" b="40676"/>
          <a:stretch/>
        </p:blipFill>
        <p:spPr>
          <a:xfrm>
            <a:off x="4732215" y="3053745"/>
            <a:ext cx="6845870" cy="2049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281940" y="3284220"/>
            <a:ext cx="2895600" cy="769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177540" y="2941320"/>
            <a:ext cx="1463235" cy="342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192780" y="4053840"/>
            <a:ext cx="1447995" cy="1167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7330440" y="2240280"/>
            <a:ext cx="358140" cy="9906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85660" y="1851660"/>
            <a:ext cx="445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</a:t>
            </a:r>
            <a:r>
              <a:rPr lang="ko-KR" altLang="en-US" dirty="0" err="1"/>
              <a:t>붙여넣기</a:t>
            </a:r>
            <a:r>
              <a:rPr lang="en-US" altLang="ko-KR" dirty="0"/>
              <a:t>! ( ‘/’ </a:t>
            </a:r>
            <a:r>
              <a:rPr lang="ko-KR" altLang="en-US" dirty="0"/>
              <a:t>를 </a:t>
            </a:r>
            <a:r>
              <a:rPr lang="en-US" altLang="ko-KR" dirty="0"/>
              <a:t>‘//’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바꿔야함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721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74220"/>
            <a:ext cx="27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확인하기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A1FB0-EECE-4F10-BB24-2464456A0B85}"/>
              </a:ext>
            </a:extLst>
          </p:cNvPr>
          <p:cNvSpPr txBox="1"/>
          <p:nvPr/>
        </p:nvSpPr>
        <p:spPr>
          <a:xfrm>
            <a:off x="1170273" y="2149976"/>
            <a:ext cx="4081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데이터의 </a:t>
            </a:r>
            <a:r>
              <a:rPr lang="en-US" altLang="ko-KR" dirty="0"/>
              <a:t>1</a:t>
            </a:r>
            <a:r>
              <a:rPr lang="ko-KR" altLang="en-US" dirty="0"/>
              <a:t>행부터 </a:t>
            </a:r>
            <a:r>
              <a:rPr lang="en-US" altLang="ko-KR" dirty="0"/>
              <a:t>6</a:t>
            </a:r>
            <a:r>
              <a:rPr lang="ko-KR" altLang="en-US" dirty="0"/>
              <a:t>행까지 확인하기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head(data)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49B2A-EB84-4BA9-9FAA-B2393A151137}"/>
              </a:ext>
            </a:extLst>
          </p:cNvPr>
          <p:cNvSpPr txBox="1"/>
          <p:nvPr/>
        </p:nvSpPr>
        <p:spPr>
          <a:xfrm>
            <a:off x="5575891" y="2149976"/>
            <a:ext cx="5271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데이터의 마지막에서 </a:t>
            </a:r>
            <a:r>
              <a:rPr lang="en-US" altLang="ko-KR" dirty="0"/>
              <a:t>6</a:t>
            </a:r>
            <a:r>
              <a:rPr lang="ko-KR" altLang="en-US" dirty="0"/>
              <a:t>번째 행부터 마지막행까지 확인하기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tail(data)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3A397-D23C-4E56-8702-4AF564EB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3" y="3429000"/>
            <a:ext cx="10725150" cy="12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A8C3B7-7834-4B11-AE6A-836074C3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74" y="4872893"/>
            <a:ext cx="10624648" cy="116205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B352B27-5303-47B5-940B-1EDAB521E9B7}"/>
              </a:ext>
            </a:extLst>
          </p:cNvPr>
          <p:cNvSpPr/>
          <p:nvPr/>
        </p:nvSpPr>
        <p:spPr>
          <a:xfrm>
            <a:off x="1101280" y="3642746"/>
            <a:ext cx="230390" cy="104905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493323-6075-4A6A-B166-F5C0B4E90257}"/>
              </a:ext>
            </a:extLst>
          </p:cNvPr>
          <p:cNvSpPr/>
          <p:nvPr/>
        </p:nvSpPr>
        <p:spPr>
          <a:xfrm>
            <a:off x="1109668" y="5060455"/>
            <a:ext cx="460779" cy="1049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5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2030</a:t>
            </a:r>
            <a:r>
              <a:rPr lang="ko-KR" altLang="en-US" dirty="0"/>
              <a:t>년 달 탐사 준비에 나선다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6209497" y="2113119"/>
            <a:ext cx="5166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본교는 미래우주교육센터 운영을 통해 기술적 선진화를 위한 우주 전문인력 양성과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2030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년 발사 예정인 국내 달 탐사선의 핵심기술 고도화 및 다각화를 추진한다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또한 주관기관이 된 우주탐사 및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자원활용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분야 외 우주수송기술 분야에도 공동연구기관으로 선정돼 국내 대학 중 유일하게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개 분야의 미래우주교육센터 사업에 참여한다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인하대학교 대외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홍보팀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6349" t="24469" r="21270" b="11502"/>
          <a:stretch/>
        </p:blipFill>
        <p:spPr>
          <a:xfrm>
            <a:off x="552778" y="2062431"/>
            <a:ext cx="5151336" cy="42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8988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1 : </a:t>
            </a:r>
            <a:r>
              <a:rPr lang="ko-KR" altLang="en-US" dirty="0"/>
              <a:t>지역간 미세먼지 농도 차이 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 전 예상 </a:t>
            </a:r>
            <a:r>
              <a:rPr lang="en-US" altLang="ko-KR" dirty="0"/>
              <a:t>: </a:t>
            </a:r>
            <a:r>
              <a:rPr lang="ko-KR" altLang="en-US" dirty="0"/>
              <a:t>차량 배기가스로 인해 미세먼지가 발생할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</a:t>
            </a:r>
            <a:r>
              <a:rPr lang="ko-KR" altLang="en-US" dirty="0"/>
              <a:t>서울시는 교통이 </a:t>
            </a:r>
            <a:r>
              <a:rPr lang="ko-KR" altLang="en-US" dirty="0" err="1"/>
              <a:t>혼잡해서</a:t>
            </a:r>
            <a:r>
              <a:rPr lang="ko-KR" altLang="en-US" dirty="0"/>
              <a:t> </a:t>
            </a:r>
            <a:r>
              <a:rPr lang="ko-KR" altLang="en-US" dirty="0" err="1"/>
              <a:t>타지역보다</a:t>
            </a:r>
            <a:r>
              <a:rPr lang="ko-KR" altLang="en-US" dirty="0"/>
              <a:t> 미세먼지 농도가 높을 것이다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1028" name="Picture 4" descr="서울 올 최악 미세먼지… 광진區, 평상시 5배 농도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003" y="2920986"/>
            <a:ext cx="4260597" cy="302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213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1 : </a:t>
            </a:r>
            <a:r>
              <a:rPr lang="ko-KR" altLang="en-US" dirty="0"/>
              <a:t>지역간 미세먼지 농도 차이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4" b="24102"/>
          <a:stretch/>
        </p:blipFill>
        <p:spPr>
          <a:xfrm>
            <a:off x="277002" y="2399192"/>
            <a:ext cx="11637996" cy="38229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26FF6-B792-4E02-A5D0-351E850A4F19}"/>
              </a:ext>
            </a:extLst>
          </p:cNvPr>
          <p:cNvSpPr/>
          <p:nvPr/>
        </p:nvSpPr>
        <p:spPr>
          <a:xfrm>
            <a:off x="1170274" y="1785123"/>
            <a:ext cx="10659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Noto Sans KR"/>
              </a:rPr>
              <a:t>EDA (Exploratory Data Analysis): </a:t>
            </a:r>
          </a:p>
          <a:p>
            <a:endParaRPr lang="en-US" altLang="ko-KR" sz="1600" dirty="0">
              <a:solidFill>
                <a:srgbClr val="222222"/>
              </a:solidFill>
              <a:latin typeface="Noto Sans KR"/>
            </a:endParaRPr>
          </a:p>
          <a:p>
            <a:r>
              <a:rPr lang="ko-KR" altLang="en-US" sz="1600" dirty="0">
                <a:solidFill>
                  <a:srgbClr val="222222"/>
                </a:solidFill>
                <a:latin typeface="Noto Sans KR"/>
              </a:rPr>
              <a:t>수집한 데이터가 들어왔을 때</a:t>
            </a:r>
            <a:r>
              <a:rPr lang="en-US" altLang="ko-KR" sz="1600" dirty="0">
                <a:solidFill>
                  <a:srgbClr val="222222"/>
                </a:solidFill>
                <a:latin typeface="Noto Sans KR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Noto Sans KR"/>
              </a:rPr>
              <a:t>이를 다양한 각도에서 관찰하고 이해하는 과정</a:t>
            </a:r>
            <a:r>
              <a:rPr lang="en-US" altLang="ko-KR" sz="1600" dirty="0">
                <a:solidFill>
                  <a:srgbClr val="222222"/>
                </a:solidFill>
                <a:latin typeface="Noto Sans KR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Noto Sans KR"/>
              </a:rPr>
              <a:t>데이터를 분석하기 전에 </a:t>
            </a:r>
            <a:r>
              <a:rPr lang="ko-KR" altLang="en-US" sz="1600" dirty="0">
                <a:solidFill>
                  <a:srgbClr val="222222"/>
                </a:solidFill>
                <a:latin typeface="Noto Sans KR"/>
              </a:rPr>
              <a:t>그래프나 통계적인 방법으로 자료를 직관적으로 바라보는 과정</a:t>
            </a:r>
            <a:endParaRPr lang="ko-KR" altLang="en-US" sz="1600" b="0" i="0" dirty="0">
              <a:solidFill>
                <a:srgbClr val="222222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903766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1 : </a:t>
            </a:r>
            <a:r>
              <a:rPr lang="ko-KR" altLang="en-US" dirty="0"/>
              <a:t>지역간 미세먼지 농도 차이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19" y="1764099"/>
            <a:ext cx="7101361" cy="49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7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9741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 전 예상 </a:t>
            </a:r>
            <a:r>
              <a:rPr lang="en-US" altLang="ko-KR" dirty="0"/>
              <a:t>: </a:t>
            </a:r>
            <a:r>
              <a:rPr lang="ko-KR" altLang="en-US" dirty="0"/>
              <a:t>기온은 미세먼지에 영향을 주지 않지만</a:t>
            </a:r>
            <a:r>
              <a:rPr lang="en-US" altLang="ko-KR" dirty="0"/>
              <a:t>, </a:t>
            </a:r>
            <a:r>
              <a:rPr lang="ko-KR" altLang="en-US" dirty="0"/>
              <a:t>습도는 미세먼지에 영향을 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E69DF-13C9-42D7-8E77-C90A735E8917}"/>
              </a:ext>
            </a:extLst>
          </p:cNvPr>
          <p:cNvSpPr txBox="1"/>
          <p:nvPr/>
        </p:nvSpPr>
        <p:spPr>
          <a:xfrm>
            <a:off x="1170273" y="24331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근거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9026F5-33D0-4A00-9AA1-765BE8E5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74" y="2460977"/>
            <a:ext cx="6901476" cy="376656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63EB33B-305E-41F0-8F36-3A6E7104722E}"/>
              </a:ext>
            </a:extLst>
          </p:cNvPr>
          <p:cNvSpPr/>
          <p:nvPr/>
        </p:nvSpPr>
        <p:spPr>
          <a:xfrm>
            <a:off x="3152774" y="4552950"/>
            <a:ext cx="5438775" cy="74295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81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9BF19-9139-4431-949C-AD378503191D}"/>
              </a:ext>
            </a:extLst>
          </p:cNvPr>
          <p:cNvSpPr txBox="1"/>
          <p:nvPr/>
        </p:nvSpPr>
        <p:spPr>
          <a:xfrm>
            <a:off x="2457449" y="6242517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관계성이 있는지 모호함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77174-BBA2-427F-8046-3FA4A1C6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3139835"/>
            <a:ext cx="4843463" cy="2981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8B779C-F7C5-4368-AACB-9C41FEAC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149" y="3275654"/>
            <a:ext cx="3915426" cy="24447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325F48-7477-4A67-9459-853AD8986787}"/>
              </a:ext>
            </a:extLst>
          </p:cNvPr>
          <p:cNvSpPr/>
          <p:nvPr/>
        </p:nvSpPr>
        <p:spPr>
          <a:xfrm>
            <a:off x="6721794" y="6183813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관계성이 있는지 모호함</a:t>
            </a:r>
          </a:p>
        </p:txBody>
      </p:sp>
    </p:spTree>
    <p:extLst>
      <p:ext uri="{BB962C8B-B14F-4D97-AF65-F5344CB8AC3E}">
        <p14:creationId xmlns:p14="http://schemas.microsoft.com/office/powerpoint/2010/main" val="144634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BF606-9CBB-417D-AC96-29FD36AD038A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0C0EC-C90A-4B62-B003-E129AD820B64}"/>
              </a:ext>
            </a:extLst>
          </p:cNvPr>
          <p:cNvSpPr txBox="1"/>
          <p:nvPr/>
        </p:nvSpPr>
        <p:spPr>
          <a:xfrm>
            <a:off x="1229524" y="209195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관계성이 있다는 것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x </a:t>
            </a:r>
            <a:r>
              <a:rPr lang="ko-KR" altLang="en-US" dirty="0"/>
              <a:t>값이 증가하면 </a:t>
            </a:r>
            <a:r>
              <a:rPr lang="en-US" altLang="ko-KR" dirty="0"/>
              <a:t>y </a:t>
            </a:r>
            <a:r>
              <a:rPr lang="ko-KR" altLang="en-US" dirty="0"/>
              <a:t>값의 증감을 확인 할 수 있는 것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692CE1-49DD-4526-96DD-C94186179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24" y="3266931"/>
            <a:ext cx="5492270" cy="34120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646657-4689-472B-BA09-AC0BBECA2BA7}"/>
              </a:ext>
            </a:extLst>
          </p:cNvPr>
          <p:cNvSpPr/>
          <p:nvPr/>
        </p:nvSpPr>
        <p:spPr>
          <a:xfrm>
            <a:off x="3588884" y="3055982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&lt;</a:t>
            </a:r>
            <a:r>
              <a:rPr lang="ko-KR" altLang="en-US" dirty="0"/>
              <a:t>예시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83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F6F31-0CE7-493E-A4E2-7CA8A78D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7" y="2374022"/>
            <a:ext cx="5357885" cy="33981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ED4E4E-5478-493A-864F-8F535CA60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42" y="2374022"/>
            <a:ext cx="5386382" cy="3398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66774-C284-41BD-B4CA-D259A4C455E9}"/>
              </a:ext>
            </a:extLst>
          </p:cNvPr>
          <p:cNvSpPr txBox="1"/>
          <p:nvPr/>
        </p:nvSpPr>
        <p:spPr>
          <a:xfrm>
            <a:off x="3590925" y="5929000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여전히 어떠한 관계성이 나타나지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645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DC9B8F-DD1D-4F8B-BBFE-8C42D2E1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3" y="1990766"/>
            <a:ext cx="5979700" cy="3862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0F7E9-ED1D-4F8A-B036-36A6FB64F42E}"/>
              </a:ext>
            </a:extLst>
          </p:cNvPr>
          <p:cNvSpPr txBox="1"/>
          <p:nvPr/>
        </p:nvSpPr>
        <p:spPr>
          <a:xfrm>
            <a:off x="6588444" y="5342007"/>
            <a:ext cx="555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매우 좋음이 대다수라 다른 수치를 확인하기 힘들다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45445-30A7-4BC4-8AAD-C0FCA1D5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064" y="4614811"/>
            <a:ext cx="4769262" cy="509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A08FB-4A56-4F2A-9FD0-7859C6535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333" y="3889691"/>
            <a:ext cx="2838450" cy="3714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3B8DA54-006E-4BAA-A641-FEC6A47D8D85}"/>
              </a:ext>
            </a:extLst>
          </p:cNvPr>
          <p:cNvSpPr/>
          <p:nvPr/>
        </p:nvSpPr>
        <p:spPr>
          <a:xfrm>
            <a:off x="6835568" y="4538610"/>
            <a:ext cx="1203531" cy="5857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086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5265A-2B16-405B-9BFE-CCEC99B14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3" y="1918118"/>
            <a:ext cx="9231027" cy="4656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7A13B-014E-4ADD-8BE5-E4089BEEB312}"/>
              </a:ext>
            </a:extLst>
          </p:cNvPr>
          <p:cNvSpPr txBox="1"/>
          <p:nvPr/>
        </p:nvSpPr>
        <p:spPr>
          <a:xfrm>
            <a:off x="7734300" y="4813816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관계성이 없다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311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소주제 </a:t>
            </a:r>
            <a:r>
              <a:rPr lang="en-US" altLang="ko-KR" dirty="0"/>
              <a:t>2 : </a:t>
            </a:r>
            <a:r>
              <a:rPr lang="ko-KR" altLang="en-US" dirty="0"/>
              <a:t>온도와 습도가 미세먼지에 영향을 주는지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554400" y="283364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 5. </a:t>
            </a:r>
            <a:r>
              <a:rPr lang="ko-KR" altLang="en-US" sz="2000" b="1" dirty="0"/>
              <a:t>실습 </a:t>
            </a:r>
            <a:r>
              <a:rPr lang="en-US" altLang="ko-KR" sz="2000" b="1" dirty="0"/>
              <a:t>: R</a:t>
            </a:r>
            <a:r>
              <a:rPr lang="ko-KR" altLang="en-US" sz="2000" b="1" dirty="0"/>
              <a:t>을 이용한 데이터 분석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074F3-9931-4A38-B4A0-C4642A8E5F77}"/>
              </a:ext>
            </a:extLst>
          </p:cNvPr>
          <p:cNvSpPr txBox="1"/>
          <p:nvPr/>
        </p:nvSpPr>
        <p:spPr>
          <a:xfrm>
            <a:off x="1170274" y="179481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결론</a:t>
            </a:r>
            <a:r>
              <a:rPr lang="en-US" altLang="ko-KR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9A74C5-CBB1-4997-9AB5-F981F0D2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74" y="2376487"/>
            <a:ext cx="4167749" cy="26241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4A629A-B7C0-4490-8EA4-4C80985A2EB6}"/>
              </a:ext>
            </a:extLst>
          </p:cNvPr>
          <p:cNvSpPr/>
          <p:nvPr/>
        </p:nvSpPr>
        <p:spPr>
          <a:xfrm>
            <a:off x="1170274" y="5812517"/>
            <a:ext cx="10555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Lee, Chang Ho, Oh, Sung Nam,</a:t>
            </a:r>
          </a:p>
          <a:p>
            <a:r>
              <a:rPr lang="ko-KR" altLang="en-US" sz="1000" dirty="0"/>
              <a:t>「대기 습도가 광 산란 미세먼지 측정에 미치는 영향」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한국방재학회논문집</a:t>
            </a:r>
            <a:r>
              <a:rPr lang="en-US" altLang="ko-KR" sz="1000" dirty="0"/>
              <a:t>, </a:t>
            </a:r>
            <a:r>
              <a:rPr lang="ko-KR" altLang="en-US" sz="1000" dirty="0"/>
              <a:t>제</a:t>
            </a:r>
            <a:r>
              <a:rPr lang="en-US" altLang="ko-KR" sz="1000" dirty="0"/>
              <a:t>20</a:t>
            </a:r>
            <a:r>
              <a:rPr lang="ko-KR" altLang="en-US" sz="1000" dirty="0"/>
              <a:t>권 </a:t>
            </a:r>
            <a:r>
              <a:rPr lang="en-US" altLang="ko-KR" sz="1000" dirty="0"/>
              <a:t>1</a:t>
            </a:r>
            <a:r>
              <a:rPr lang="ko-KR" altLang="en-US" sz="1000" dirty="0"/>
              <a:t>호 </a:t>
            </a:r>
            <a:r>
              <a:rPr lang="en-US" altLang="ko-KR" sz="1000" dirty="0"/>
              <a:t>2020</a:t>
            </a:r>
            <a:r>
              <a:rPr lang="ko-KR" altLang="en-US" sz="1000" dirty="0"/>
              <a:t>년 </a:t>
            </a:r>
            <a:r>
              <a:rPr lang="en-US" altLang="ko-KR" sz="1000" dirty="0"/>
              <a:t>2</a:t>
            </a:r>
            <a:r>
              <a:rPr lang="ko-KR" altLang="en-US" sz="1000" dirty="0"/>
              <a:t>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7BC026-86D8-46A6-8FD2-3B87258C7F0E}"/>
              </a:ext>
            </a:extLst>
          </p:cNvPr>
          <p:cNvCxnSpPr/>
          <p:nvPr/>
        </p:nvCxnSpPr>
        <p:spPr>
          <a:xfrm>
            <a:off x="1323975" y="4733925"/>
            <a:ext cx="3676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607A83-35E4-4393-92CF-F3F9F9486254}"/>
              </a:ext>
            </a:extLst>
          </p:cNvPr>
          <p:cNvCxnSpPr/>
          <p:nvPr/>
        </p:nvCxnSpPr>
        <p:spPr>
          <a:xfrm>
            <a:off x="1323975" y="4486275"/>
            <a:ext cx="3676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1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628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과기부 선도연구센터 선정</a:t>
            </a:r>
            <a:r>
              <a:rPr lang="en-US" altLang="ko-KR" dirty="0"/>
              <a:t>! </a:t>
            </a:r>
            <a:r>
              <a:rPr lang="ko-KR" altLang="en-US" dirty="0"/>
              <a:t>소상공인 맞춤형 정책 마련한다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6209497" y="2113119"/>
            <a:ext cx="516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연구과제는 본교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전보강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경제학과 교수를 주축으로 인하대학교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UNIST,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경희대학교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, KDI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국제정책대학원 소속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15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명의 교수가 함께 수행한다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사업팀은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복잡계경제학과 데이터사이언스 분석기법을 도입해 소상공인의 경제생태계를 파악한다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인하대학교 대외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홍보팀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0159" t="24616" r="27064" b="29084"/>
          <a:stretch/>
        </p:blipFill>
        <p:spPr>
          <a:xfrm>
            <a:off x="473442" y="2113119"/>
            <a:ext cx="5469915" cy="41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33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6940AC1-4639-4705-A3BE-9532D8FC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2834"/>
            <a:ext cx="2743200" cy="365125"/>
          </a:xfrm>
        </p:spPr>
        <p:txBody>
          <a:bodyPr/>
          <a:lstStyle/>
          <a:p>
            <a:pPr algn="ctr"/>
            <a:fld id="{20EAAD5E-2402-4C89-970E-644152FBC849}" type="slidenum">
              <a:rPr lang="ko-KR" altLang="en-US" smtClean="0"/>
              <a:pPr algn="ctr"/>
              <a:t>70</a:t>
            </a:fld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0A0489-9CA0-4952-994C-C8AA9022B647}"/>
              </a:ext>
            </a:extLst>
          </p:cNvPr>
          <p:cNvSpPr txBox="1"/>
          <p:nvPr/>
        </p:nvSpPr>
        <p:spPr>
          <a:xfrm>
            <a:off x="5334413" y="2998113"/>
            <a:ext cx="15231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/>
              <a:t>QnA</a:t>
            </a:r>
            <a:endParaRPr lang="ko-KR" altLang="en-US" sz="5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72792-CC70-49BF-BB1A-F239F5E20C9A}"/>
              </a:ext>
            </a:extLst>
          </p:cNvPr>
          <p:cNvSpPr txBox="1"/>
          <p:nvPr/>
        </p:nvSpPr>
        <p:spPr>
          <a:xfrm>
            <a:off x="412856" y="207164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rgbClr val="595959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en-US" altLang="ko-KR" sz="2000" b="1" dirty="0" err="1">
                <a:ln>
                  <a:solidFill>
                    <a:srgbClr val="595959"/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endParaRPr kumimoji="0" lang="en-US" altLang="ko-KR" sz="2000" b="1" i="0" u="none" strike="noStrike" cap="none" normalizeH="0" baseline="0" dirty="0">
              <a:ln>
                <a:solidFill>
                  <a:srgbClr val="595959"/>
                </a:solidFill>
              </a:ln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4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교육부 기본역량진단평가 ‘일반재정지원대학’ 선정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6702558" y="2553645"/>
            <a:ext cx="516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본교가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17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일 교육부에서 발표한 ‘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대학기본역량진단’에서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‘일반재정지원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대학’으로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선정됐다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이번 일반재정지원대학 선정으로 본교는 올해부터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2024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년까지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3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년간 대학혁신지원사업을 통해 재정지원을 받게 된다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-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인하대학교 대외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홍보팀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9682" t="28257" r="22937" b="58535"/>
          <a:stretch/>
        </p:blipFill>
        <p:spPr>
          <a:xfrm>
            <a:off x="634974" y="2237237"/>
            <a:ext cx="5695129" cy="1089971"/>
          </a:xfrm>
          <a:prstGeom prst="rect">
            <a:avLst/>
          </a:prstGeom>
        </p:spPr>
      </p:pic>
      <p:pic>
        <p:nvPicPr>
          <p:cNvPr id="1026" name="Picture 2" descr="학교 전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74" y="3561712"/>
            <a:ext cx="4876800" cy="265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2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1449C8-4B23-4171-BC48-1217A164D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23" y="6298332"/>
            <a:ext cx="1274068" cy="509627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B86060DC-7D42-4580-A69B-455ECDCE9A7D}"/>
              </a:ext>
            </a:extLst>
          </p:cNvPr>
          <p:cNvGrpSpPr/>
          <p:nvPr/>
        </p:nvGrpSpPr>
        <p:grpSpPr>
          <a:xfrm>
            <a:off x="0" y="845428"/>
            <a:ext cx="12192000" cy="76200"/>
            <a:chOff x="0" y="819150"/>
            <a:chExt cx="12192000" cy="7620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788A888-0AE0-4FF9-97D2-3EF014BDE9E0}"/>
                </a:ext>
              </a:extLst>
            </p:cNvPr>
            <p:cNvCxnSpPr/>
            <p:nvPr/>
          </p:nvCxnSpPr>
          <p:spPr>
            <a:xfrm>
              <a:off x="0" y="819150"/>
              <a:ext cx="121920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9D8E475-677C-4BB6-B26A-D08E1D95F5C8}"/>
                </a:ext>
              </a:extLst>
            </p:cNvPr>
            <p:cNvCxnSpPr/>
            <p:nvPr/>
          </p:nvCxnSpPr>
          <p:spPr>
            <a:xfrm>
              <a:off x="0" y="895350"/>
              <a:ext cx="12192000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43C9E3-06D8-4E8E-9D59-9A840201A2E5}"/>
              </a:ext>
            </a:extLst>
          </p:cNvPr>
          <p:cNvSpPr txBox="1"/>
          <p:nvPr/>
        </p:nvSpPr>
        <p:spPr>
          <a:xfrm>
            <a:off x="1170274" y="1394767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매우 유연한 전과 제도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BEFB7-F5C2-4038-A768-217E3D9D145B}"/>
              </a:ext>
            </a:extLst>
          </p:cNvPr>
          <p:cNvSpPr txBox="1"/>
          <p:nvPr/>
        </p:nvSpPr>
        <p:spPr>
          <a:xfrm>
            <a:off x="982723" y="227648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000" b="1" dirty="0"/>
              <a:t>인하대학교 소개</a:t>
            </a:r>
            <a:endParaRPr lang="en-US" altLang="ko-KR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5913120" y="2465877"/>
            <a:ext cx="516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전과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/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복수전공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/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부전공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/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연계전공 모두 굉장히 활성화 있다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매년 전과가 매우 활발히 이루어 지고 있고 복수전공 및 부전공도 유연한 편이다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유사계열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뿐만 아니라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문이과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 간의 전과도 많고 게다가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2 ~ 4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고도 M" panose="02000503000000020004" pitchFamily="50" charset="-127"/>
                <a:ea typeface="고도 M" panose="02000503000000020004" pitchFamily="50" charset="-127"/>
              </a:rPr>
              <a:t>학년 모두 전과가 가능하다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고도 M" panose="02000503000000020004" pitchFamily="50" charset="-127"/>
              <a:ea typeface="고도 M" panose="02000503000000020004" pitchFamily="50" charset="-127"/>
            </a:endParaRPr>
          </a:p>
        </p:txBody>
      </p:sp>
      <p:pic>
        <p:nvPicPr>
          <p:cNvPr id="11" name="Picture 2" descr="인하대학교 - 위키백과, 우리 모두의 백과사전">
            <a:extLst>
              <a:ext uri="{FF2B5EF4-FFF2-40B4-BE49-F238E27FC236}">
                <a16:creationId xmlns:a16="http://schemas.microsoft.com/office/drawing/2014/main" id="{0A6DFCBF-7E86-40A3-82AC-C6CEF710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45" y="2378109"/>
            <a:ext cx="2992343" cy="322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42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11000</TotalTime>
  <Words>3255</Words>
  <Application>Microsoft Office PowerPoint</Application>
  <PresentationFormat>와이드스크린</PresentationFormat>
  <Paragraphs>491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3" baseType="lpstr">
      <vt:lpstr>Noto Sans CJK JP Medium</vt:lpstr>
      <vt:lpstr>Noto Sans KR</vt:lpstr>
      <vt:lpstr>UKIJ CJK</vt:lpstr>
      <vt:lpstr>고도 M</vt:lpstr>
      <vt:lpstr>나눔스퀘어</vt:lpstr>
      <vt:lpstr>나눔스퀘어 ExtraBold</vt:lpstr>
      <vt:lpstr>나눔스퀘어 Light</vt:lpstr>
      <vt:lpstr>맑은 고딕</vt:lpstr>
      <vt:lpstr>맑은 고딕</vt:lpstr>
      <vt:lpstr>Aharoni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수환</dc:creator>
  <cp:lastModifiedBy>pc</cp:lastModifiedBy>
  <cp:revision>148</cp:revision>
  <dcterms:created xsi:type="dcterms:W3CDTF">2021-09-28T00:50:42Z</dcterms:created>
  <dcterms:modified xsi:type="dcterms:W3CDTF">2022-07-17T11:56:51Z</dcterms:modified>
</cp:coreProperties>
</file>